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98" r:id="rId3"/>
    <p:sldId id="275" r:id="rId4"/>
    <p:sldId id="311" r:id="rId5"/>
    <p:sldId id="310" r:id="rId6"/>
    <p:sldId id="313" r:id="rId7"/>
    <p:sldId id="314" r:id="rId8"/>
    <p:sldId id="299" r:id="rId9"/>
    <p:sldId id="301" r:id="rId10"/>
    <p:sldId id="318" r:id="rId11"/>
    <p:sldId id="300" r:id="rId12"/>
    <p:sldId id="321" r:id="rId13"/>
    <p:sldId id="319" r:id="rId14"/>
    <p:sldId id="326" r:id="rId15"/>
    <p:sldId id="320" r:id="rId16"/>
    <p:sldId id="317" r:id="rId17"/>
    <p:sldId id="324" r:id="rId18"/>
    <p:sldId id="325" r:id="rId19"/>
    <p:sldId id="323" r:id="rId20"/>
    <p:sldId id="305" r:id="rId21"/>
    <p:sldId id="306"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AD3CB-CFC1-974F-A4F3-EB5AD237B745}" type="datetimeFigureOut">
              <a:rPr lang="en-US" smtClean="0"/>
              <a:t>7/18/2014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40A018-283F-AA4B-8BE7-740B5CED3E29}" type="slidenum">
              <a:rPr lang="en-US" smtClean="0"/>
              <a:t>‹#›</a:t>
            </a:fld>
            <a:endParaRPr lang="en-US"/>
          </a:p>
        </p:txBody>
      </p:sp>
    </p:spTree>
    <p:extLst>
      <p:ext uri="{BB962C8B-B14F-4D97-AF65-F5344CB8AC3E}">
        <p14:creationId xmlns:p14="http://schemas.microsoft.com/office/powerpoint/2010/main" val="5532669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0A018-283F-AA4B-8BE7-740B5CED3E29}" type="slidenum">
              <a:rPr lang="en-US" smtClean="0"/>
              <a:t>3</a:t>
            </a:fld>
            <a:endParaRPr lang="en-US"/>
          </a:p>
        </p:txBody>
      </p:sp>
    </p:spTree>
    <p:extLst>
      <p:ext uri="{BB962C8B-B14F-4D97-AF65-F5344CB8AC3E}">
        <p14:creationId xmlns:p14="http://schemas.microsoft.com/office/powerpoint/2010/main" val="2369232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40A018-283F-AA4B-8BE7-740B5CED3E29}" type="slidenum">
              <a:rPr lang="en-US" smtClean="0"/>
              <a:t>6</a:t>
            </a:fld>
            <a:endParaRPr lang="en-US"/>
          </a:p>
        </p:txBody>
      </p:sp>
    </p:spTree>
    <p:extLst>
      <p:ext uri="{BB962C8B-B14F-4D97-AF65-F5344CB8AC3E}">
        <p14:creationId xmlns:p14="http://schemas.microsoft.com/office/powerpoint/2010/main" val="18658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a:t>
            </a:r>
            <a:r>
              <a:rPr lang="en-GB" sz="1200" b="1" kern="1200" dirty="0" smtClean="0">
                <a:solidFill>
                  <a:schemeClr val="tx1"/>
                </a:solidFill>
                <a:effectLst/>
                <a:latin typeface="+mn-lt"/>
                <a:ea typeface="+mn-ea"/>
                <a:cs typeface="+mn-cs"/>
              </a:rPr>
              <a:t>70 teachers and teacher candidates from different regions of Turkey</a:t>
            </a:r>
            <a:r>
              <a:rPr lang="en-GB" sz="1200" kern="1200" dirty="0" smtClean="0">
                <a:solidFill>
                  <a:schemeClr val="tx1"/>
                </a:solidFill>
                <a:effectLst/>
                <a:latin typeface="+mn-lt"/>
                <a:ea typeface="+mn-ea"/>
                <a:cs typeface="+mn-cs"/>
              </a:rPr>
              <a:t>  including Ankara, İzmir, İstanbul, Diyarbakır, Mersin, </a:t>
            </a:r>
            <a:r>
              <a:rPr lang="en-GB" sz="1200" kern="1200" dirty="0" err="1" smtClean="0">
                <a:solidFill>
                  <a:schemeClr val="tx1"/>
                </a:solidFill>
                <a:effectLst/>
                <a:latin typeface="+mn-lt"/>
                <a:ea typeface="+mn-ea"/>
                <a:cs typeface="+mn-cs"/>
              </a:rPr>
              <a:t>Yozgat</a:t>
            </a:r>
            <a:r>
              <a:rPr lang="en-GB" sz="1200" kern="1200" dirty="0" smtClean="0">
                <a:solidFill>
                  <a:schemeClr val="tx1"/>
                </a:solidFill>
                <a:effectLst/>
                <a:latin typeface="+mn-lt"/>
                <a:ea typeface="+mn-ea"/>
                <a:cs typeface="+mn-cs"/>
              </a:rPr>
              <a:t>, Kars, Konya, </a:t>
            </a:r>
            <a:r>
              <a:rPr lang="en-GB" sz="1200" kern="1200" dirty="0" err="1" smtClean="0">
                <a:solidFill>
                  <a:schemeClr val="tx1"/>
                </a:solidFill>
                <a:effectLst/>
                <a:latin typeface="+mn-lt"/>
                <a:ea typeface="+mn-ea"/>
                <a:cs typeface="+mn-cs"/>
              </a:rPr>
              <a:t>Kocaeli</a:t>
            </a:r>
            <a:r>
              <a:rPr lang="en-GB" sz="1200" kern="1200" dirty="0" smtClean="0">
                <a:solidFill>
                  <a:schemeClr val="tx1"/>
                </a:solidFill>
                <a:effectLst/>
                <a:latin typeface="+mn-lt"/>
                <a:ea typeface="+mn-ea"/>
                <a:cs typeface="+mn-cs"/>
              </a:rPr>
              <a:t> have applied to take part. 20 out of 70 applicants will be selected in July 2014.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Figures from Armenia are missing – </a:t>
            </a:r>
            <a:r>
              <a:rPr lang="en-GB" sz="1200" kern="1200" dirty="0" err="1" smtClean="0">
                <a:solidFill>
                  <a:schemeClr val="tx1"/>
                </a:solidFill>
                <a:effectLst/>
                <a:latin typeface="+mn-lt"/>
                <a:ea typeface="+mn-ea"/>
                <a:cs typeface="+mn-cs"/>
              </a:rPr>
              <a:t>hCa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Vanadzor</a:t>
            </a:r>
            <a:r>
              <a:rPr lang="en-GB" sz="1200" kern="1200" dirty="0" smtClean="0">
                <a:solidFill>
                  <a:schemeClr val="tx1"/>
                </a:solidFill>
                <a:effectLst/>
                <a:latin typeface="+mn-lt"/>
                <a:ea typeface="+mn-ea"/>
                <a:cs typeface="+mn-cs"/>
              </a:rPr>
              <a:t> is to provide </a:t>
            </a:r>
            <a:r>
              <a:rPr lang="en-GB" sz="1200" kern="1200" dirty="0" err="1" smtClean="0">
                <a:solidFill>
                  <a:schemeClr val="tx1"/>
                </a:solidFill>
                <a:effectLst/>
                <a:latin typeface="+mn-lt"/>
                <a:ea typeface="+mn-ea"/>
                <a:cs typeface="+mn-cs"/>
              </a:rPr>
              <a:t>hCa</a:t>
            </a:r>
            <a:r>
              <a:rPr lang="en-GB" sz="1200" kern="1200" dirty="0" smtClean="0">
                <a:solidFill>
                  <a:schemeClr val="tx1"/>
                </a:solidFill>
                <a:effectLst/>
                <a:latin typeface="+mn-lt"/>
                <a:ea typeface="+mn-ea"/>
                <a:cs typeface="+mn-cs"/>
              </a:rPr>
              <a:t> turkey with those figures</a:t>
            </a:r>
          </a:p>
          <a:p>
            <a:endParaRPr lang="en-GB"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tr-TR" dirty="0" smtClean="0"/>
              <a:t>Ermenistan ve Türkiye’deki müfredatın içerik ve yöntemi, iki toplum arasındaki güvensizliğin ve toplumsal düzeydeki uzlaşı engellerinin üstesinden gelmek için maalesef çok umut verici gözükmüyor. Ancak müfredatın (hem eğitim bilimi hem de kapsamı açısından) dönüştürülmesi kısa ve uzun vadeli stratejik bir hedef olarak kabul edilse bile, bu hedefe ulaşma / hedefi genişletme çabaları her zaman değerli olacaktır. Dolayısıyla  öğretmenler, eğitim içerikleri konusunda kökten bir idari reform yapılmasını beklemeden, sistemi dönüştürmeye yarayacak potansiyel bir imkânı da ellerinde tutuyorlar. Örgün eğitim sisteminin, en büyük ve etkin parçası olan öğretmenler, yalnızca devlet memuru değil, aynı zamanda toplumun geçirdiği her türlü dönüşüm sürecinin de kilit aktörleri.</a:t>
            </a:r>
            <a:endParaRPr lang="en-US" dirty="0" smtClean="0"/>
          </a:p>
          <a:p>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B40A018-283F-AA4B-8BE7-740B5CED3E29}" type="slidenum">
              <a:rPr lang="en-US" smtClean="0"/>
              <a:t>8</a:t>
            </a:fld>
            <a:endParaRPr lang="en-US"/>
          </a:p>
        </p:txBody>
      </p:sp>
    </p:spTree>
    <p:extLst>
      <p:ext uri="{BB962C8B-B14F-4D97-AF65-F5344CB8AC3E}">
        <p14:creationId xmlns:p14="http://schemas.microsoft.com/office/powerpoint/2010/main" val="1168796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3A1AF789-7244-9F44-AF9F-99140FC2E5D6}"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273692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A1AF789-7244-9F44-AF9F-99140FC2E5D6}"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303556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A1AF789-7244-9F44-AF9F-99140FC2E5D6}"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4277774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A1AF789-7244-9F44-AF9F-99140FC2E5D6}"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331913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3A1AF789-7244-9F44-AF9F-99140FC2E5D6}" type="datetimeFigureOut">
              <a:rPr lang="en-US" smtClean="0"/>
              <a:t>7/18/2014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2359213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3A1AF789-7244-9F44-AF9F-99140FC2E5D6}"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3831124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3A1AF789-7244-9F44-AF9F-99140FC2E5D6}" type="datetimeFigureOut">
              <a:rPr lang="en-US" smtClean="0"/>
              <a:t>7/18/2014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204676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3A1AF789-7244-9F44-AF9F-99140FC2E5D6}" type="datetimeFigureOut">
              <a:rPr lang="en-US" smtClean="0"/>
              <a:t>7/18/2014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3470413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AF789-7244-9F44-AF9F-99140FC2E5D6}" type="datetimeFigureOut">
              <a:rPr lang="en-US" smtClean="0"/>
              <a:t>7/18/2014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225007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A1AF789-7244-9F44-AF9F-99140FC2E5D6}"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3625667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A1AF789-7244-9F44-AF9F-99140FC2E5D6}" type="datetimeFigureOut">
              <a:rPr lang="en-US" smtClean="0"/>
              <a:t>7/18/2014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4AB10-657D-B143-AAB1-FD508A153A7E}" type="slidenum">
              <a:rPr lang="en-US" smtClean="0"/>
              <a:t>‹#›</a:t>
            </a:fld>
            <a:endParaRPr lang="en-US"/>
          </a:p>
        </p:txBody>
      </p:sp>
    </p:spTree>
    <p:extLst>
      <p:ext uri="{BB962C8B-B14F-4D97-AF65-F5344CB8AC3E}">
        <p14:creationId xmlns:p14="http://schemas.microsoft.com/office/powerpoint/2010/main" val="1855985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AF789-7244-9F44-AF9F-99140FC2E5D6}" type="datetimeFigureOut">
              <a:rPr lang="en-US" smtClean="0"/>
              <a:t>7/18/2014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4AB10-657D-B143-AAB1-FD508A153A7E}" type="slidenum">
              <a:rPr lang="en-US" smtClean="0"/>
              <a:t>‹#›</a:t>
            </a:fld>
            <a:endParaRPr lang="en-US"/>
          </a:p>
        </p:txBody>
      </p:sp>
    </p:spTree>
    <p:extLst>
      <p:ext uri="{BB962C8B-B14F-4D97-AF65-F5344CB8AC3E}">
        <p14:creationId xmlns:p14="http://schemas.microsoft.com/office/powerpoint/2010/main" val="125997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336957"/>
            <a:ext cx="6631420" cy="6070793"/>
          </a:xfrm>
          <a:prstGeom prst="rect">
            <a:avLst/>
          </a:prstGeom>
        </p:spPr>
      </p:pic>
    </p:spTree>
    <p:extLst>
      <p:ext uri="{BB962C8B-B14F-4D97-AF65-F5344CB8AC3E}">
        <p14:creationId xmlns:p14="http://schemas.microsoft.com/office/powerpoint/2010/main" val="26720837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solidFill>
                  <a:srgbClr val="0070C0"/>
                </a:solidFill>
              </a:rPr>
              <a:t>Hrant</a:t>
            </a:r>
            <a:r>
              <a:rPr lang="en-US" b="1" dirty="0">
                <a:solidFill>
                  <a:srgbClr val="0070C0"/>
                </a:solidFill>
              </a:rPr>
              <a:t> Dink Foundation</a:t>
            </a:r>
            <a:r>
              <a:rPr lang="hy-AM" b="1" dirty="0">
                <a:solidFill>
                  <a:srgbClr val="0070C0"/>
                </a:solidFill>
              </a:rPr>
              <a:t/>
            </a:r>
            <a:br>
              <a:rPr lang="hy-AM" b="1" dirty="0">
                <a:solidFill>
                  <a:srgbClr val="0070C0"/>
                </a:solidFill>
              </a:rPr>
            </a:br>
            <a:endParaRPr lang="en-US" dirty="0"/>
          </a:p>
        </p:txBody>
      </p:sp>
      <p:pic>
        <p:nvPicPr>
          <p:cNvPr id="6" name="Picture 5" descr="JPEG_beyond_rg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088" y="1417638"/>
            <a:ext cx="4911017" cy="4911017"/>
          </a:xfrm>
          <a:prstGeom prst="rect">
            <a:avLst/>
          </a:prstGeom>
        </p:spPr>
      </p:pic>
    </p:spTree>
    <p:extLst>
      <p:ext uri="{BB962C8B-B14F-4D97-AF65-F5344CB8AC3E}">
        <p14:creationId xmlns:p14="http://schemas.microsoft.com/office/powerpoint/2010/main" val="153937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rPr>
              <a:t>Turkey</a:t>
            </a:r>
            <a:r>
              <a:rPr lang="en-US" b="1" dirty="0">
                <a:solidFill>
                  <a:srgbClr val="0070C0"/>
                </a:solidFill>
              </a:rPr>
              <a:t>-Armenia Travel Grant</a:t>
            </a:r>
            <a:r>
              <a:rPr lang="hy-AM" b="1" dirty="0">
                <a:solidFill>
                  <a:srgbClr val="0070C0"/>
                </a:solidFill>
              </a:rPr>
              <a:t/>
            </a:r>
            <a:br>
              <a:rPr lang="hy-AM" b="1" dirty="0">
                <a:solidFill>
                  <a:srgbClr val="0070C0"/>
                </a:solidFill>
              </a:rPr>
            </a:br>
            <a:endParaRPr lang="en-US" dirty="0">
              <a:solidFill>
                <a:srgbClr val="0070C0"/>
              </a:solidFill>
            </a:endParaRPr>
          </a:p>
        </p:txBody>
      </p:sp>
      <p:sp>
        <p:nvSpPr>
          <p:cNvPr id="3" name="Content Placeholder 2"/>
          <p:cNvSpPr>
            <a:spLocks noGrp="1"/>
          </p:cNvSpPr>
          <p:nvPr>
            <p:ph idx="1"/>
          </p:nvPr>
        </p:nvSpPr>
        <p:spPr>
          <a:xfrm>
            <a:off x="457200" y="1417638"/>
            <a:ext cx="8506285" cy="5257800"/>
          </a:xfrm>
        </p:spPr>
        <p:txBody>
          <a:bodyPr>
            <a:normAutofit fontScale="92500" lnSpcReduction="10000"/>
          </a:bodyPr>
          <a:lstStyle/>
          <a:p>
            <a:pPr>
              <a:buFont typeface="Wingdings" charset="2"/>
              <a:buChar char="§"/>
            </a:pPr>
            <a:r>
              <a:rPr lang="en-US" sz="3500" dirty="0" smtClean="0"/>
              <a:t>In partnership with the </a:t>
            </a:r>
            <a:r>
              <a:rPr lang="en-US" sz="3500" dirty="0" err="1" smtClean="0"/>
              <a:t>Civilitas</a:t>
            </a:r>
            <a:r>
              <a:rPr lang="en-US" sz="3500" dirty="0" smtClean="0"/>
              <a:t> Foundation, with the support of TOG &amp; YIC</a:t>
            </a:r>
          </a:p>
          <a:p>
            <a:pPr marL="0" indent="0">
              <a:buNone/>
            </a:pPr>
            <a:endParaRPr lang="en-US" sz="3500" dirty="0" smtClean="0"/>
          </a:p>
          <a:p>
            <a:pPr>
              <a:buFont typeface="Wingdings" charset="2"/>
              <a:buChar char="§"/>
            </a:pPr>
            <a:r>
              <a:rPr lang="tr-TR" sz="3500" dirty="0" err="1" smtClean="0"/>
              <a:t>Increasing</a:t>
            </a:r>
            <a:r>
              <a:rPr lang="tr-TR" sz="3500" dirty="0" smtClean="0"/>
              <a:t> </a:t>
            </a:r>
            <a:r>
              <a:rPr lang="tr-TR" sz="3500" dirty="0" err="1" smtClean="0"/>
              <a:t>people-to-people</a:t>
            </a:r>
            <a:r>
              <a:rPr lang="tr-TR" sz="3500" dirty="0" smtClean="0"/>
              <a:t> </a:t>
            </a:r>
            <a:r>
              <a:rPr lang="tr-TR" sz="3500" dirty="0" err="1" smtClean="0"/>
              <a:t>contacts</a:t>
            </a:r>
            <a:endParaRPr lang="tr-TR" sz="3500" dirty="0" smtClean="0"/>
          </a:p>
          <a:p>
            <a:pPr marL="0" indent="0">
              <a:buNone/>
            </a:pPr>
            <a:endParaRPr lang="tr-TR" sz="3500" dirty="0"/>
          </a:p>
          <a:p>
            <a:pPr>
              <a:buFont typeface="Wingdings" charset="2"/>
              <a:buChar char="§"/>
            </a:pPr>
            <a:r>
              <a:rPr lang="tr-TR" sz="3500" dirty="0" smtClean="0"/>
              <a:t>Cross-</a:t>
            </a:r>
            <a:r>
              <a:rPr lang="tr-TR" sz="3500" dirty="0" err="1" smtClean="0"/>
              <a:t>border</a:t>
            </a:r>
            <a:r>
              <a:rPr lang="tr-TR" sz="3500" dirty="0" smtClean="0"/>
              <a:t> </a:t>
            </a:r>
            <a:r>
              <a:rPr lang="tr-TR" sz="3500" dirty="0" err="1" smtClean="0"/>
              <a:t>mobility</a:t>
            </a:r>
            <a:r>
              <a:rPr lang="tr-TR" sz="3500" dirty="0" smtClean="0"/>
              <a:t> of </a:t>
            </a:r>
            <a:r>
              <a:rPr lang="en-US" sz="3500" dirty="0" smtClean="0"/>
              <a:t>200 individuals from March 2014 to May 2015</a:t>
            </a:r>
          </a:p>
          <a:p>
            <a:pPr marL="0" indent="0">
              <a:buNone/>
            </a:pPr>
            <a:endParaRPr lang="en-US" sz="3500" dirty="0" smtClean="0"/>
          </a:p>
          <a:p>
            <a:pPr>
              <a:buFont typeface="Wingdings" charset="2"/>
              <a:buChar char="§"/>
            </a:pPr>
            <a:r>
              <a:rPr lang="en-US" sz="3500" dirty="0"/>
              <a:t>E</a:t>
            </a:r>
            <a:r>
              <a:rPr lang="en-US" sz="3500" dirty="0" smtClean="0"/>
              <a:t>xperiences about the </a:t>
            </a:r>
            <a:r>
              <a:rPr lang="en-US" sz="3500" dirty="0" err="1" smtClean="0"/>
              <a:t>neigbouring</a:t>
            </a:r>
            <a:r>
              <a:rPr lang="en-US" sz="3500" dirty="0" smtClean="0"/>
              <a:t> country publicly shared</a:t>
            </a:r>
          </a:p>
          <a:p>
            <a:pPr>
              <a:buFont typeface="Wingdings" charset="2"/>
              <a:buChar char="§"/>
            </a:pPr>
            <a:endParaRPr lang="en-US" sz="3500" dirty="0" smtClean="0"/>
          </a:p>
          <a:p>
            <a:pPr>
              <a:buFont typeface="Wingdings" charset="2"/>
              <a:buChar char="§"/>
            </a:pPr>
            <a:endParaRPr lang="en-US" sz="3500" dirty="0"/>
          </a:p>
        </p:txBody>
      </p:sp>
    </p:spTree>
    <p:extLst>
      <p:ext uri="{BB962C8B-B14F-4D97-AF65-F5344CB8AC3E}">
        <p14:creationId xmlns:p14="http://schemas.microsoft.com/office/powerpoint/2010/main" val="265731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Turkey-Armenia Travel Grant</a:t>
            </a:r>
            <a:r>
              <a:rPr lang="hy-AM" b="1" dirty="0">
                <a:solidFill>
                  <a:srgbClr val="0070C0"/>
                </a:solidFill>
              </a:rPr>
              <a:t/>
            </a:r>
            <a:br>
              <a:rPr lang="hy-AM" b="1" dirty="0">
                <a:solidFill>
                  <a:srgbClr val="0070C0"/>
                </a:solidFill>
              </a:rPr>
            </a:br>
            <a:endParaRPr lang="en-US" dirty="0"/>
          </a:p>
        </p:txBody>
      </p:sp>
      <p:sp>
        <p:nvSpPr>
          <p:cNvPr id="3" name="Content Placeholder 2"/>
          <p:cNvSpPr>
            <a:spLocks noGrp="1"/>
          </p:cNvSpPr>
          <p:nvPr>
            <p:ph idx="1"/>
          </p:nvPr>
        </p:nvSpPr>
        <p:spPr>
          <a:xfrm>
            <a:off x="457199" y="1220308"/>
            <a:ext cx="8686801" cy="5637692"/>
          </a:xfrm>
        </p:spPr>
        <p:txBody>
          <a:bodyPr>
            <a:normAutofit fontScale="85000" lnSpcReduction="10000"/>
          </a:bodyPr>
          <a:lstStyle/>
          <a:p>
            <a:pPr>
              <a:buFont typeface="Wingdings" charset="2"/>
              <a:buChar char="§"/>
            </a:pPr>
            <a:r>
              <a:rPr lang="en-US" dirty="0" smtClean="0"/>
              <a:t>Individuals and Groups can apply</a:t>
            </a:r>
          </a:p>
          <a:p>
            <a:pPr>
              <a:buFont typeface="Wingdings" charset="2"/>
              <a:buChar char="§"/>
            </a:pPr>
            <a:r>
              <a:rPr lang="en-US" dirty="0" smtClean="0"/>
              <a:t>Open to all citizens and residents,  no age limit</a:t>
            </a:r>
          </a:p>
          <a:p>
            <a:pPr marL="0" indent="0">
              <a:buNone/>
            </a:pPr>
            <a:endParaRPr lang="en-US" dirty="0" smtClean="0"/>
          </a:p>
          <a:p>
            <a:pPr>
              <a:buFont typeface="Wingdings" charset="2"/>
              <a:buChar char="§"/>
            </a:pPr>
            <a:r>
              <a:rPr lang="en-US" dirty="0"/>
              <a:t>Travels with </a:t>
            </a:r>
            <a:r>
              <a:rPr lang="en-US" dirty="0" smtClean="0"/>
              <a:t>specific purpose, local travels encouraged </a:t>
            </a:r>
          </a:p>
          <a:p>
            <a:pPr>
              <a:buFont typeface="Wingdings" charset="2"/>
              <a:buChar char="§"/>
            </a:pPr>
            <a:endParaRPr lang="en-US" dirty="0" smtClean="0"/>
          </a:p>
          <a:p>
            <a:pPr>
              <a:buFont typeface="Wingdings" charset="2"/>
              <a:buChar char="§"/>
            </a:pPr>
            <a:r>
              <a:rPr lang="en-US" dirty="0"/>
              <a:t>A</a:t>
            </a:r>
            <a:r>
              <a:rPr lang="en-US" dirty="0" smtClean="0"/>
              <a:t> contact </a:t>
            </a:r>
            <a:r>
              <a:rPr lang="en-US" dirty="0"/>
              <a:t>person in the </a:t>
            </a:r>
            <a:r>
              <a:rPr lang="en-US" dirty="0" err="1"/>
              <a:t>neighbouring</a:t>
            </a:r>
            <a:r>
              <a:rPr lang="en-US" dirty="0"/>
              <a:t> </a:t>
            </a:r>
            <a:r>
              <a:rPr lang="en-US" dirty="0" smtClean="0"/>
              <a:t>country is needed</a:t>
            </a:r>
          </a:p>
          <a:p>
            <a:pPr marL="0" indent="0">
              <a:buNone/>
            </a:pPr>
            <a:endParaRPr lang="en-US" dirty="0" smtClean="0"/>
          </a:p>
          <a:p>
            <a:pPr>
              <a:buFont typeface="Wingdings" charset="2"/>
              <a:buChar char="§"/>
            </a:pPr>
            <a:r>
              <a:rPr lang="en-US" dirty="0"/>
              <a:t>Independent Selection </a:t>
            </a:r>
            <a:r>
              <a:rPr lang="en-US" dirty="0" smtClean="0"/>
              <a:t>Committee</a:t>
            </a:r>
          </a:p>
          <a:p>
            <a:pPr>
              <a:buFont typeface="Wingdings" charset="2"/>
              <a:buChar char="§"/>
            </a:pPr>
            <a:endParaRPr lang="en-US" dirty="0"/>
          </a:p>
          <a:p>
            <a:pPr>
              <a:buFont typeface="Wingdings" charset="2"/>
              <a:buChar char="§"/>
            </a:pPr>
            <a:r>
              <a:rPr lang="en-US" dirty="0"/>
              <a:t>Next </a:t>
            </a:r>
            <a:r>
              <a:rPr lang="en-US" dirty="0" smtClean="0"/>
              <a:t>deadlines:</a:t>
            </a:r>
          </a:p>
          <a:p>
            <a:pPr marL="0" indent="0">
              <a:buNone/>
            </a:pPr>
            <a:r>
              <a:rPr lang="en-US" dirty="0"/>
              <a:t> </a:t>
            </a:r>
            <a:r>
              <a:rPr lang="en-US" dirty="0" smtClean="0"/>
              <a:t>    September </a:t>
            </a:r>
            <a:r>
              <a:rPr lang="en-US" dirty="0"/>
              <a:t>15</a:t>
            </a:r>
            <a:r>
              <a:rPr lang="en-US" baseline="30000" dirty="0"/>
              <a:t>th</a:t>
            </a:r>
            <a:r>
              <a:rPr lang="en-US" dirty="0"/>
              <a:t>, December 15</a:t>
            </a:r>
            <a:r>
              <a:rPr lang="en-US" baseline="30000" dirty="0"/>
              <a:t>th</a:t>
            </a:r>
            <a:r>
              <a:rPr lang="en-US" dirty="0" smtClean="0"/>
              <a:t>,  </a:t>
            </a:r>
            <a:r>
              <a:rPr lang="en-US" dirty="0"/>
              <a:t>March 15</a:t>
            </a:r>
            <a:r>
              <a:rPr lang="en-US" baseline="30000" dirty="0"/>
              <a:t>th</a:t>
            </a:r>
            <a:r>
              <a:rPr lang="en-US" dirty="0"/>
              <a:t> 2015</a:t>
            </a:r>
          </a:p>
          <a:p>
            <a:pPr>
              <a:buFont typeface="Wingdings" charset="2"/>
              <a:buChar char="§"/>
            </a:pPr>
            <a:endParaRPr lang="en-US" dirty="0" smtClean="0"/>
          </a:p>
          <a:p>
            <a:pPr>
              <a:buFont typeface="Wingdings" charset="2"/>
              <a:buChar char="§"/>
            </a:pPr>
            <a:endParaRPr lang="en-US" dirty="0"/>
          </a:p>
          <a:p>
            <a:pPr>
              <a:buFont typeface="Wingdings" charset="2"/>
              <a:buChar char="§"/>
            </a:pPr>
            <a:endParaRPr lang="en-US" dirty="0" smtClean="0"/>
          </a:p>
          <a:p>
            <a:pPr>
              <a:buFont typeface="Wingdings" charset="2"/>
              <a:buChar char="§"/>
            </a:pPr>
            <a:endParaRPr lang="en-US" dirty="0"/>
          </a:p>
        </p:txBody>
      </p:sp>
    </p:spTree>
    <p:extLst>
      <p:ext uri="{BB962C8B-B14F-4D97-AF65-F5344CB8AC3E}">
        <p14:creationId xmlns:p14="http://schemas.microsoft.com/office/powerpoint/2010/main" val="68388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Turkey-Armenia Travel </a:t>
            </a:r>
            <a:r>
              <a:rPr lang="en-US" b="1" dirty="0" smtClean="0">
                <a:solidFill>
                  <a:srgbClr val="0070C0"/>
                </a:solidFill>
              </a:rPr>
              <a:t>Grant</a:t>
            </a:r>
            <a:br>
              <a:rPr lang="en-US" b="1" dirty="0" smtClean="0">
                <a:solidFill>
                  <a:srgbClr val="0070C0"/>
                </a:solidFill>
              </a:rPr>
            </a:br>
            <a:r>
              <a:rPr lang="en-US" b="1" dirty="0" smtClean="0">
                <a:solidFill>
                  <a:srgbClr val="0070C0"/>
                </a:solidFill>
              </a:rPr>
              <a:t>Results in the 1</a:t>
            </a:r>
            <a:r>
              <a:rPr lang="en-US" b="1" baseline="30000" dirty="0" smtClean="0">
                <a:solidFill>
                  <a:srgbClr val="0070C0"/>
                </a:solidFill>
              </a:rPr>
              <a:t>st</a:t>
            </a:r>
            <a:r>
              <a:rPr lang="en-US" b="1" dirty="0" smtClean="0">
                <a:solidFill>
                  <a:srgbClr val="0070C0"/>
                </a:solidFill>
              </a:rPr>
              <a:t> &amp; 2</a:t>
            </a:r>
            <a:r>
              <a:rPr lang="en-US" b="1" baseline="30000" dirty="0" smtClean="0">
                <a:solidFill>
                  <a:srgbClr val="0070C0"/>
                </a:solidFill>
              </a:rPr>
              <a:t>nd</a:t>
            </a:r>
            <a:r>
              <a:rPr lang="en-US" b="1" dirty="0" smtClean="0">
                <a:solidFill>
                  <a:srgbClr val="0070C0"/>
                </a:solidFill>
              </a:rPr>
              <a:t> Round</a:t>
            </a:r>
            <a:endParaRPr lang="en-US" dirty="0"/>
          </a:p>
        </p:txBody>
      </p:sp>
      <p:sp>
        <p:nvSpPr>
          <p:cNvPr id="3" name="Content Placeholder 2"/>
          <p:cNvSpPr>
            <a:spLocks noGrp="1"/>
          </p:cNvSpPr>
          <p:nvPr>
            <p:ph idx="1"/>
          </p:nvPr>
        </p:nvSpPr>
        <p:spPr>
          <a:xfrm>
            <a:off x="457200" y="2073380"/>
            <a:ext cx="8229600" cy="4525963"/>
          </a:xfrm>
        </p:spPr>
        <p:txBody>
          <a:bodyPr>
            <a:noAutofit/>
          </a:bodyPr>
          <a:lstStyle/>
          <a:p>
            <a:pPr>
              <a:buFont typeface="Wingdings" charset="2"/>
              <a:buChar char="§"/>
            </a:pPr>
            <a:r>
              <a:rPr lang="en-US" sz="3500" dirty="0" smtClean="0"/>
              <a:t>More than 380 applications from different regions of Turkey and Armenia</a:t>
            </a:r>
          </a:p>
          <a:p>
            <a:pPr>
              <a:buFont typeface="Wingdings" charset="2"/>
              <a:buChar char="§"/>
            </a:pPr>
            <a:endParaRPr lang="en-US" sz="3500" dirty="0"/>
          </a:p>
          <a:p>
            <a:pPr>
              <a:buFont typeface="Wingdings" charset="2"/>
              <a:buChar char="§"/>
            </a:pPr>
            <a:r>
              <a:rPr lang="en-US" sz="3500" dirty="0" smtClean="0"/>
              <a:t>Striking interest in Turkey towards Armenia</a:t>
            </a:r>
          </a:p>
          <a:p>
            <a:pPr>
              <a:buFont typeface="Wingdings" charset="2"/>
              <a:buChar char="§"/>
            </a:pPr>
            <a:endParaRPr lang="en-US" sz="3500" dirty="0" smtClean="0"/>
          </a:p>
          <a:p>
            <a:pPr>
              <a:buFont typeface="Wingdings" charset="2"/>
              <a:buChar char="§"/>
            </a:pPr>
            <a:r>
              <a:rPr lang="en-US" sz="3500" dirty="0" smtClean="0"/>
              <a:t>80 grantees supported so far and started their travels across borders</a:t>
            </a:r>
          </a:p>
          <a:p>
            <a:pPr marL="0" indent="0">
              <a:buNone/>
            </a:pPr>
            <a:endParaRPr lang="en-US" sz="3500" dirty="0" smtClean="0"/>
          </a:p>
          <a:p>
            <a:pPr>
              <a:buFont typeface="Wingdings" charset="2"/>
              <a:buChar char="§"/>
            </a:pPr>
            <a:endParaRPr lang="en-US" sz="3500" dirty="0" smtClean="0"/>
          </a:p>
          <a:p>
            <a:pPr>
              <a:buFont typeface="Wingdings" charset="2"/>
              <a:buChar char="§"/>
            </a:pPr>
            <a:endParaRPr lang="en-US" sz="3500" dirty="0" smtClean="0"/>
          </a:p>
          <a:p>
            <a:pPr>
              <a:buFont typeface="Wingdings" charset="2"/>
              <a:buChar char="§"/>
            </a:pPr>
            <a:endParaRPr lang="en-US" sz="3500" dirty="0" smtClean="0"/>
          </a:p>
          <a:p>
            <a:endParaRPr lang="en-US" sz="3500" dirty="0"/>
          </a:p>
        </p:txBody>
      </p:sp>
    </p:spTree>
    <p:extLst>
      <p:ext uri="{BB962C8B-B14F-4D97-AF65-F5344CB8AC3E}">
        <p14:creationId xmlns:p14="http://schemas.microsoft.com/office/powerpoint/2010/main" val="2924076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Experiences are shared</a:t>
            </a:r>
            <a:endParaRPr lang="en-US" b="1" dirty="0">
              <a:solidFill>
                <a:srgbClr val="4F81BD"/>
              </a:solidFill>
            </a:endParaRPr>
          </a:p>
        </p:txBody>
      </p:sp>
      <p:sp>
        <p:nvSpPr>
          <p:cNvPr id="3" name="Content Placeholder 2"/>
          <p:cNvSpPr>
            <a:spLocks noGrp="1"/>
          </p:cNvSpPr>
          <p:nvPr>
            <p:ph idx="1"/>
          </p:nvPr>
        </p:nvSpPr>
        <p:spPr>
          <a:xfrm>
            <a:off x="457200" y="1417638"/>
            <a:ext cx="8686800" cy="4708525"/>
          </a:xfrm>
        </p:spPr>
        <p:txBody>
          <a:bodyPr>
            <a:noAutofit/>
          </a:bodyPr>
          <a:lstStyle/>
          <a:p>
            <a:pPr>
              <a:buFont typeface="Wingdings" charset="2"/>
              <a:buChar char="§"/>
            </a:pPr>
            <a:r>
              <a:rPr lang="en-US" sz="2800" b="1" dirty="0" err="1"/>
              <a:t>Anush</a:t>
            </a:r>
            <a:r>
              <a:rPr lang="en-US" sz="2800" b="1" dirty="0"/>
              <a:t> </a:t>
            </a:r>
            <a:r>
              <a:rPr lang="en-US" sz="2800" b="1" dirty="0" err="1"/>
              <a:t>Khachatryan</a:t>
            </a:r>
            <a:r>
              <a:rPr lang="en-US" sz="2800" b="1" dirty="0"/>
              <a:t> from </a:t>
            </a:r>
            <a:r>
              <a:rPr lang="en-US" sz="2800" b="1" dirty="0" err="1"/>
              <a:t>Ashtarak</a:t>
            </a:r>
            <a:r>
              <a:rPr lang="en-US" sz="2800" b="1" dirty="0"/>
              <a:t> </a:t>
            </a:r>
            <a:r>
              <a:rPr lang="en-US" sz="2800" dirty="0"/>
              <a:t>visited İstanbul for the exhibition "Women for Conflict Reconciliation and Peace”</a:t>
            </a:r>
          </a:p>
          <a:p>
            <a:pPr>
              <a:buFont typeface="Wingdings" charset="2"/>
              <a:buChar char="§"/>
            </a:pPr>
            <a:r>
              <a:rPr lang="en-US" sz="2800" b="1" dirty="0" err="1"/>
              <a:t>Elif</a:t>
            </a:r>
            <a:r>
              <a:rPr lang="en-US" sz="2800" b="1" dirty="0"/>
              <a:t> </a:t>
            </a:r>
            <a:r>
              <a:rPr lang="en-US" sz="2800" b="1" dirty="0" err="1"/>
              <a:t>Akgül</a:t>
            </a:r>
            <a:r>
              <a:rPr lang="en-US" sz="2800" b="1" dirty="0"/>
              <a:t> from </a:t>
            </a:r>
            <a:r>
              <a:rPr lang="en-US" sz="2800" b="1" dirty="0" smtClean="0"/>
              <a:t>İstanbul</a:t>
            </a:r>
            <a:r>
              <a:rPr lang="en-US" sz="2800" dirty="0" smtClean="0"/>
              <a:t> </a:t>
            </a:r>
            <a:r>
              <a:rPr lang="en-US" sz="2800" dirty="0"/>
              <a:t>visited Yerevan, Armenia for covering stories before and after April 24th - the Armenian Genocide Remembrance Day, for the online news portal </a:t>
            </a:r>
            <a:r>
              <a:rPr lang="en-US" sz="2800" dirty="0" err="1"/>
              <a:t>Bianet</a:t>
            </a:r>
            <a:r>
              <a:rPr lang="en-US" sz="2800" dirty="0"/>
              <a:t>.</a:t>
            </a:r>
          </a:p>
          <a:p>
            <a:r>
              <a:rPr lang="en-US" sz="2800" b="1" dirty="0" smtClean="0"/>
              <a:t>Mehmet </a:t>
            </a:r>
            <a:r>
              <a:rPr lang="en-US" sz="2800" b="1" dirty="0" err="1"/>
              <a:t>Fatih</a:t>
            </a:r>
            <a:r>
              <a:rPr lang="en-US" sz="2800" b="1" dirty="0"/>
              <a:t> </a:t>
            </a:r>
            <a:r>
              <a:rPr lang="en-US" sz="2800" b="1" dirty="0" err="1"/>
              <a:t>Uslu</a:t>
            </a:r>
            <a:r>
              <a:rPr lang="en-US" sz="2800" b="1" dirty="0"/>
              <a:t> from </a:t>
            </a:r>
            <a:r>
              <a:rPr lang="en-US" sz="2800" b="1" dirty="0" smtClean="0"/>
              <a:t>İstanbul</a:t>
            </a:r>
            <a:r>
              <a:rPr lang="en-US" sz="2800" dirty="0" smtClean="0"/>
              <a:t> is currently in Yerevan</a:t>
            </a:r>
            <a:r>
              <a:rPr lang="en-US" sz="2800" dirty="0"/>
              <a:t> </a:t>
            </a:r>
            <a:r>
              <a:rPr lang="en-US" sz="2800" dirty="0" smtClean="0"/>
              <a:t>for his book project </a:t>
            </a:r>
            <a:r>
              <a:rPr lang="en-US" sz="2800" dirty="0"/>
              <a:t>– a literary biography on </a:t>
            </a:r>
            <a:r>
              <a:rPr lang="en-US" sz="2800" dirty="0" err="1"/>
              <a:t>Zabel</a:t>
            </a:r>
            <a:r>
              <a:rPr lang="en-US" sz="2800" dirty="0"/>
              <a:t> </a:t>
            </a:r>
            <a:r>
              <a:rPr lang="en-US" sz="2800" dirty="0" err="1"/>
              <a:t>Yesayan</a:t>
            </a:r>
            <a:r>
              <a:rPr lang="en-US" sz="2800" dirty="0"/>
              <a:t>, a prominent writer in Western Armenian literature.</a:t>
            </a:r>
          </a:p>
          <a:p>
            <a:endParaRPr lang="en-US" sz="2800" dirty="0"/>
          </a:p>
        </p:txBody>
      </p:sp>
    </p:spTree>
    <p:extLst>
      <p:ext uri="{BB962C8B-B14F-4D97-AF65-F5344CB8AC3E}">
        <p14:creationId xmlns:p14="http://schemas.microsoft.com/office/powerpoint/2010/main" val="496848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22222"/>
            <a:ext cx="8229600" cy="5403941"/>
          </a:xfrm>
        </p:spPr>
        <p:txBody>
          <a:bodyPr>
            <a:noAutofit/>
          </a:bodyPr>
          <a:lstStyle/>
          <a:p>
            <a:pPr>
              <a:buFont typeface="Wingdings" charset="2"/>
              <a:buChar char="§"/>
            </a:pPr>
            <a:r>
              <a:rPr lang="en-US" sz="2800" b="1" dirty="0" err="1"/>
              <a:t>Sargis</a:t>
            </a:r>
            <a:r>
              <a:rPr lang="en-US" sz="2800" b="1" dirty="0"/>
              <a:t> </a:t>
            </a:r>
            <a:r>
              <a:rPr lang="en-US" sz="2800" b="1" dirty="0" err="1"/>
              <a:t>Hovhannisyan</a:t>
            </a:r>
            <a:r>
              <a:rPr lang="en-US" sz="2800" b="1" dirty="0"/>
              <a:t> from </a:t>
            </a:r>
            <a:r>
              <a:rPr lang="en-US" sz="2800" b="1" dirty="0" err="1" smtClean="0"/>
              <a:t>Gyumri</a:t>
            </a:r>
            <a:r>
              <a:rPr lang="en-US" sz="2800" b="1" dirty="0" smtClean="0"/>
              <a:t> </a:t>
            </a:r>
            <a:r>
              <a:rPr lang="en-US" sz="2800" dirty="0" smtClean="0"/>
              <a:t>visited </a:t>
            </a:r>
            <a:r>
              <a:rPr lang="en-US" sz="2800" dirty="0"/>
              <a:t>İstanbul, </a:t>
            </a:r>
            <a:r>
              <a:rPr lang="en-US" sz="2800" dirty="0" smtClean="0"/>
              <a:t>and took part in </a:t>
            </a:r>
            <a:r>
              <a:rPr lang="en-US" sz="2800" dirty="0"/>
              <a:t>the 4</a:t>
            </a:r>
            <a:r>
              <a:rPr lang="en-US" sz="2800" baseline="30000" dirty="0"/>
              <a:t>th</a:t>
            </a:r>
            <a:r>
              <a:rPr lang="en-US" sz="2800" dirty="0"/>
              <a:t> Orange Blossom International Plastic Arts Colony</a:t>
            </a:r>
            <a:r>
              <a:rPr lang="en-US" sz="2800" dirty="0" smtClean="0"/>
              <a:t>.</a:t>
            </a:r>
            <a:endParaRPr lang="en-US" sz="2800" dirty="0"/>
          </a:p>
          <a:p>
            <a:pPr>
              <a:buFont typeface="Wingdings" charset="2"/>
              <a:buChar char="§"/>
            </a:pPr>
            <a:r>
              <a:rPr lang="en-US" sz="2800" b="1" dirty="0"/>
              <a:t>Ms. </a:t>
            </a:r>
            <a:r>
              <a:rPr lang="en-US" sz="2800" b="1" dirty="0" err="1"/>
              <a:t>Lusine</a:t>
            </a:r>
            <a:r>
              <a:rPr lang="en-US" sz="2800" b="1" dirty="0"/>
              <a:t> </a:t>
            </a:r>
            <a:r>
              <a:rPr lang="en-US" sz="2800" b="1" dirty="0" err="1"/>
              <a:t>Yeghiazaryan</a:t>
            </a:r>
            <a:r>
              <a:rPr lang="en-US" sz="2800" b="1" dirty="0"/>
              <a:t> </a:t>
            </a:r>
            <a:r>
              <a:rPr lang="en-US" sz="2800" b="1" dirty="0" smtClean="0"/>
              <a:t>Yerevan </a:t>
            </a:r>
            <a:r>
              <a:rPr lang="en-US" sz="2800" dirty="0" smtClean="0"/>
              <a:t>travelled to İstanbul and represented European </a:t>
            </a:r>
            <a:r>
              <a:rPr lang="en-US" sz="2800" dirty="0"/>
              <a:t>Youth Parliament (EYP) Armenia during the 9</a:t>
            </a:r>
            <a:r>
              <a:rPr lang="en-US" sz="2800" baseline="30000" dirty="0"/>
              <a:t>th</a:t>
            </a:r>
            <a:r>
              <a:rPr lang="en-US" sz="2800" dirty="0"/>
              <a:t> Istanbul Youth Forum</a:t>
            </a:r>
            <a:r>
              <a:rPr lang="en-US" sz="2800" dirty="0" smtClean="0"/>
              <a:t>.</a:t>
            </a:r>
            <a:endParaRPr lang="en-US" sz="2800" dirty="0"/>
          </a:p>
          <a:p>
            <a:pPr>
              <a:buFont typeface="Wingdings" charset="2"/>
              <a:buChar char="§"/>
            </a:pPr>
            <a:r>
              <a:rPr lang="en-US" sz="2800" b="1" dirty="0" err="1"/>
              <a:t>Hüseyin</a:t>
            </a:r>
            <a:r>
              <a:rPr lang="en-US" sz="2800" b="1" dirty="0"/>
              <a:t> </a:t>
            </a:r>
            <a:r>
              <a:rPr lang="en-US" sz="2800" b="1" dirty="0" err="1"/>
              <a:t>Uysal</a:t>
            </a:r>
            <a:r>
              <a:rPr lang="en-US" sz="2800" b="1" dirty="0"/>
              <a:t> from </a:t>
            </a:r>
            <a:r>
              <a:rPr lang="en-US" sz="2800" b="1" dirty="0" smtClean="0"/>
              <a:t>Gaziantep </a:t>
            </a:r>
            <a:r>
              <a:rPr lang="en-US" sz="2800" dirty="0" smtClean="0"/>
              <a:t>took part in the Annual </a:t>
            </a:r>
            <a:r>
              <a:rPr lang="en-US" sz="2800" dirty="0"/>
              <a:t>Student Research Conference </a:t>
            </a:r>
            <a:r>
              <a:rPr lang="en-US" sz="2800" dirty="0" err="1"/>
              <a:t>organised</a:t>
            </a:r>
            <a:r>
              <a:rPr lang="en-US" sz="2800" dirty="0"/>
              <a:t> by the </a:t>
            </a:r>
            <a:r>
              <a:rPr lang="en-US" sz="2800" dirty="0" smtClean="0"/>
              <a:t>AUA in Yerevan.</a:t>
            </a:r>
          </a:p>
          <a:p>
            <a:pPr>
              <a:buFont typeface="Wingdings" charset="2"/>
              <a:buChar char="§"/>
            </a:pPr>
            <a:r>
              <a:rPr lang="en-US" sz="2800" b="1" dirty="0" err="1" smtClean="0"/>
              <a:t>Derya</a:t>
            </a:r>
            <a:r>
              <a:rPr lang="en-US" sz="2800" b="1" dirty="0" smtClean="0"/>
              <a:t> </a:t>
            </a:r>
            <a:r>
              <a:rPr lang="en-US" sz="2800" b="1" dirty="0" err="1"/>
              <a:t>Durmaz</a:t>
            </a:r>
            <a:r>
              <a:rPr lang="en-US" sz="2800" b="1" dirty="0"/>
              <a:t>, </a:t>
            </a:r>
            <a:r>
              <a:rPr lang="en-US" sz="2800" b="1" dirty="0" err="1"/>
              <a:t>Devrim</a:t>
            </a:r>
            <a:r>
              <a:rPr lang="en-US" sz="2800" b="1" dirty="0"/>
              <a:t> </a:t>
            </a:r>
            <a:r>
              <a:rPr lang="en-US" sz="2800" b="1" dirty="0" err="1"/>
              <a:t>Akkaya</a:t>
            </a:r>
            <a:r>
              <a:rPr lang="en-US" sz="2800" b="1" dirty="0"/>
              <a:t> </a:t>
            </a:r>
            <a:r>
              <a:rPr lang="en-US" sz="2800" dirty="0"/>
              <a:t>and </a:t>
            </a:r>
            <a:r>
              <a:rPr lang="en-US" sz="2800" b="1" dirty="0" err="1"/>
              <a:t>Emine</a:t>
            </a:r>
            <a:r>
              <a:rPr lang="en-US" sz="2800" b="1" dirty="0"/>
              <a:t> </a:t>
            </a:r>
            <a:r>
              <a:rPr lang="en-US" sz="2800" b="1" dirty="0" err="1"/>
              <a:t>Yıldırım</a:t>
            </a:r>
            <a:r>
              <a:rPr lang="en-US" sz="2800" dirty="0"/>
              <a:t> from İstanbul </a:t>
            </a:r>
            <a:r>
              <a:rPr lang="en-US" sz="2800" dirty="0" smtClean="0"/>
              <a:t>travelled to Yerevan for </a:t>
            </a:r>
            <a:r>
              <a:rPr lang="en-US" sz="2800" dirty="0"/>
              <a:t>the </a:t>
            </a:r>
            <a:r>
              <a:rPr lang="en-US" sz="2800" dirty="0" smtClean="0"/>
              <a:t>premiere </a:t>
            </a:r>
            <a:r>
              <a:rPr lang="en-US" sz="2800" dirty="0"/>
              <a:t>of their films </a:t>
            </a:r>
            <a:r>
              <a:rPr lang="en-US" sz="2800" dirty="0" smtClean="0"/>
              <a:t>at the </a:t>
            </a:r>
            <a:r>
              <a:rPr lang="en-US" sz="2800" dirty="0"/>
              <a:t>Golden Apricot</a:t>
            </a:r>
          </a:p>
          <a:p>
            <a:endParaRPr lang="en-US" sz="2800" dirty="0"/>
          </a:p>
        </p:txBody>
      </p:sp>
    </p:spTree>
    <p:extLst>
      <p:ext uri="{BB962C8B-B14F-4D97-AF65-F5344CB8AC3E}">
        <p14:creationId xmlns:p14="http://schemas.microsoft.com/office/powerpoint/2010/main" val="2884984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Turkey-Armenia Fellowship Scheme</a:t>
            </a:r>
            <a:br>
              <a:rPr lang="en-US" b="1" dirty="0">
                <a:solidFill>
                  <a:srgbClr val="0070C0"/>
                </a:solidFill>
              </a:rPr>
            </a:br>
            <a:endParaRPr lang="en-US" dirty="0"/>
          </a:p>
        </p:txBody>
      </p:sp>
      <p:sp>
        <p:nvSpPr>
          <p:cNvPr id="3" name="Content Placeholder 2"/>
          <p:cNvSpPr>
            <a:spLocks noGrp="1"/>
          </p:cNvSpPr>
          <p:nvPr>
            <p:ph idx="1"/>
          </p:nvPr>
        </p:nvSpPr>
        <p:spPr>
          <a:xfrm>
            <a:off x="457200" y="1473776"/>
            <a:ext cx="8229600" cy="4525963"/>
          </a:xfrm>
        </p:spPr>
        <p:txBody>
          <a:bodyPr>
            <a:noAutofit/>
          </a:bodyPr>
          <a:lstStyle/>
          <a:p>
            <a:pPr>
              <a:lnSpc>
                <a:spcPct val="70000"/>
              </a:lnSpc>
              <a:buFont typeface="Wingdings" charset="2"/>
              <a:buChar char="§"/>
            </a:pPr>
            <a:r>
              <a:rPr lang="en-US" dirty="0"/>
              <a:t>C</a:t>
            </a:r>
            <a:r>
              <a:rPr lang="en-US" dirty="0" smtClean="0"/>
              <a:t>ross</a:t>
            </a:r>
            <a:r>
              <a:rPr lang="en-US" dirty="0"/>
              <a:t>-border </a:t>
            </a:r>
            <a:r>
              <a:rPr lang="en-US" dirty="0" smtClean="0"/>
              <a:t>cooperation </a:t>
            </a:r>
            <a:r>
              <a:rPr lang="en-US" dirty="0"/>
              <a:t>of </a:t>
            </a:r>
            <a:r>
              <a:rPr lang="en-US" dirty="0" smtClean="0"/>
              <a:t>professionals</a:t>
            </a:r>
          </a:p>
          <a:p>
            <a:pPr marL="0" indent="0">
              <a:lnSpc>
                <a:spcPct val="70000"/>
              </a:lnSpc>
              <a:buNone/>
            </a:pPr>
            <a:endParaRPr lang="en-US" b="1" dirty="0" smtClean="0"/>
          </a:p>
          <a:p>
            <a:pPr>
              <a:lnSpc>
                <a:spcPct val="70000"/>
              </a:lnSpc>
              <a:buFont typeface="Wingdings" charset="2"/>
              <a:buChar char="§"/>
            </a:pPr>
            <a:r>
              <a:rPr lang="en-US" dirty="0" smtClean="0"/>
              <a:t>Academia</a:t>
            </a:r>
            <a:r>
              <a:rPr lang="en-US" dirty="0"/>
              <a:t>, civil society, media, culture and arts, translation and interpreting/language-learning and </a:t>
            </a:r>
            <a:r>
              <a:rPr lang="en-US" dirty="0" smtClean="0"/>
              <a:t>law </a:t>
            </a:r>
          </a:p>
          <a:p>
            <a:pPr marL="0" indent="0">
              <a:lnSpc>
                <a:spcPct val="70000"/>
              </a:lnSpc>
              <a:buNone/>
            </a:pPr>
            <a:endParaRPr lang="en-US" dirty="0" smtClean="0"/>
          </a:p>
          <a:p>
            <a:pPr>
              <a:lnSpc>
                <a:spcPct val="70000"/>
              </a:lnSpc>
              <a:buFont typeface="Wingdings" charset="2"/>
              <a:buChar char="§"/>
            </a:pPr>
            <a:r>
              <a:rPr lang="en-US" dirty="0"/>
              <a:t>88 </a:t>
            </a:r>
            <a:r>
              <a:rPr lang="en-US" dirty="0" err="1"/>
              <a:t>organisations</a:t>
            </a:r>
            <a:r>
              <a:rPr lang="en-US" dirty="0"/>
              <a:t> are ready to </a:t>
            </a:r>
            <a:r>
              <a:rPr lang="en-US" dirty="0" smtClean="0"/>
              <a:t>host fellows </a:t>
            </a:r>
            <a:r>
              <a:rPr lang="en-US" dirty="0"/>
              <a:t>from the </a:t>
            </a:r>
            <a:r>
              <a:rPr lang="en-US" dirty="0" err="1"/>
              <a:t>neighbouring</a:t>
            </a:r>
            <a:r>
              <a:rPr lang="en-US" dirty="0"/>
              <a:t> </a:t>
            </a:r>
            <a:r>
              <a:rPr lang="en-US" dirty="0" smtClean="0"/>
              <a:t>country</a:t>
            </a:r>
          </a:p>
          <a:p>
            <a:pPr marL="0" indent="0">
              <a:lnSpc>
                <a:spcPct val="70000"/>
              </a:lnSpc>
              <a:buNone/>
            </a:pPr>
            <a:endParaRPr lang="en-US" dirty="0"/>
          </a:p>
          <a:p>
            <a:pPr>
              <a:lnSpc>
                <a:spcPct val="70000"/>
              </a:lnSpc>
              <a:buFont typeface="Wingdings" charset="2"/>
              <a:buChar char="§"/>
            </a:pPr>
            <a:r>
              <a:rPr lang="en-US" dirty="0" smtClean="0"/>
              <a:t>18 fellows to live in the </a:t>
            </a:r>
            <a:r>
              <a:rPr lang="en-US" dirty="0" err="1" smtClean="0"/>
              <a:t>neighbouring</a:t>
            </a:r>
            <a:r>
              <a:rPr lang="en-US" dirty="0" smtClean="0"/>
              <a:t> country from 4 to 8 months</a:t>
            </a:r>
            <a:endParaRPr lang="en-US" dirty="0"/>
          </a:p>
          <a:p>
            <a:endParaRPr lang="en-US" sz="2500" dirty="0"/>
          </a:p>
        </p:txBody>
      </p:sp>
    </p:spTree>
    <p:extLst>
      <p:ext uri="{BB962C8B-B14F-4D97-AF65-F5344CB8AC3E}">
        <p14:creationId xmlns:p14="http://schemas.microsoft.com/office/powerpoint/2010/main" val="339363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25 Host </a:t>
            </a:r>
            <a:r>
              <a:rPr lang="en-US" b="1" dirty="0" err="1" smtClean="0">
                <a:solidFill>
                  <a:srgbClr val="4F81BD"/>
                </a:solidFill>
              </a:rPr>
              <a:t>Organisations</a:t>
            </a:r>
            <a:r>
              <a:rPr lang="en-US" b="1" dirty="0" smtClean="0">
                <a:solidFill>
                  <a:srgbClr val="4F81BD"/>
                </a:solidFill>
              </a:rPr>
              <a:t> in Armenia</a:t>
            </a:r>
            <a:endParaRPr lang="en-US" b="1" dirty="0">
              <a:solidFill>
                <a:srgbClr val="4F81BD"/>
              </a:solidFill>
            </a:endParaRPr>
          </a:p>
        </p:txBody>
      </p:sp>
      <p:sp>
        <p:nvSpPr>
          <p:cNvPr id="3" name="Content Placeholder 2"/>
          <p:cNvSpPr>
            <a:spLocks noGrp="1"/>
          </p:cNvSpPr>
          <p:nvPr>
            <p:ph idx="1"/>
          </p:nvPr>
        </p:nvSpPr>
        <p:spPr>
          <a:xfrm>
            <a:off x="457200" y="1600200"/>
            <a:ext cx="8686800" cy="4874898"/>
          </a:xfrm>
        </p:spPr>
        <p:txBody>
          <a:bodyPr>
            <a:noAutofit/>
          </a:bodyPr>
          <a:lstStyle/>
          <a:p>
            <a:pPr>
              <a:buFont typeface="Wingdings" charset="2"/>
              <a:buChar char="§"/>
            </a:pPr>
            <a:r>
              <a:rPr lang="en-US" dirty="0" smtClean="0"/>
              <a:t>AUA, YSU Center for European Studies</a:t>
            </a:r>
          </a:p>
          <a:p>
            <a:pPr>
              <a:buFont typeface="Wingdings" charset="2"/>
              <a:buChar char="§"/>
            </a:pPr>
            <a:r>
              <a:rPr lang="en-US" dirty="0" smtClean="0"/>
              <a:t>Caucasus Institute, Caucasus Resource Research Center</a:t>
            </a:r>
          </a:p>
          <a:p>
            <a:pPr>
              <a:buFont typeface="Wingdings" charset="2"/>
              <a:buChar char="§"/>
            </a:pPr>
            <a:r>
              <a:rPr lang="en-US" dirty="0" smtClean="0"/>
              <a:t>Armenia Tree Project, TUMO, KASA</a:t>
            </a:r>
          </a:p>
          <a:p>
            <a:pPr>
              <a:buFont typeface="Wingdings" charset="2"/>
              <a:buChar char="§"/>
            </a:pPr>
            <a:r>
              <a:rPr lang="en-US" dirty="0" smtClean="0"/>
              <a:t>Transparency International, Women’s Resource Center, </a:t>
            </a:r>
            <a:r>
              <a:rPr lang="en-US" dirty="0"/>
              <a:t>Peace </a:t>
            </a:r>
            <a:r>
              <a:rPr lang="en-US" dirty="0" smtClean="0"/>
              <a:t>Dialogue</a:t>
            </a:r>
          </a:p>
          <a:p>
            <a:pPr>
              <a:buFont typeface="Wingdings" charset="2"/>
              <a:buChar char="§"/>
            </a:pPr>
            <a:r>
              <a:rPr lang="en-US" dirty="0" smtClean="0"/>
              <a:t>RFE, Media Initiative Center, </a:t>
            </a:r>
            <a:r>
              <a:rPr lang="en-US" dirty="0" err="1" smtClean="0"/>
              <a:t>Asparez</a:t>
            </a:r>
            <a:endParaRPr lang="en-US" dirty="0" smtClean="0"/>
          </a:p>
          <a:p>
            <a:pPr>
              <a:buFont typeface="Wingdings" charset="2"/>
              <a:buChar char="§"/>
            </a:pPr>
            <a:r>
              <a:rPr lang="en-US" dirty="0" smtClean="0"/>
              <a:t>NPAK, Modern Art Museum, Gallery 25, Golden Apricot</a:t>
            </a:r>
          </a:p>
        </p:txBody>
      </p:sp>
    </p:spTree>
    <p:extLst>
      <p:ext uri="{BB962C8B-B14F-4D97-AF65-F5344CB8AC3E}">
        <p14:creationId xmlns:p14="http://schemas.microsoft.com/office/powerpoint/2010/main" val="1452263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63 Host </a:t>
            </a:r>
            <a:r>
              <a:rPr lang="en-US" b="1" dirty="0" err="1" smtClean="0">
                <a:solidFill>
                  <a:srgbClr val="4F81BD"/>
                </a:solidFill>
              </a:rPr>
              <a:t>Organisations</a:t>
            </a:r>
            <a:r>
              <a:rPr lang="en-US" b="1" dirty="0" smtClean="0">
                <a:solidFill>
                  <a:srgbClr val="4F81BD"/>
                </a:solidFill>
              </a:rPr>
              <a:t> in Turkey</a:t>
            </a:r>
            <a:endParaRPr lang="en-US" b="1" dirty="0">
              <a:solidFill>
                <a:srgbClr val="4F81BD"/>
              </a:solidFill>
            </a:endParaRPr>
          </a:p>
        </p:txBody>
      </p:sp>
      <p:sp>
        <p:nvSpPr>
          <p:cNvPr id="3" name="Content Placeholder 2"/>
          <p:cNvSpPr>
            <a:spLocks noGrp="1"/>
          </p:cNvSpPr>
          <p:nvPr>
            <p:ph idx="1"/>
          </p:nvPr>
        </p:nvSpPr>
        <p:spPr>
          <a:xfrm>
            <a:off x="457200" y="1417638"/>
            <a:ext cx="8686800" cy="5440362"/>
          </a:xfrm>
        </p:spPr>
        <p:txBody>
          <a:bodyPr>
            <a:normAutofit fontScale="55000" lnSpcReduction="20000"/>
          </a:bodyPr>
          <a:lstStyle/>
          <a:p>
            <a:r>
              <a:rPr lang="en-US" sz="5100" dirty="0" smtClean="0"/>
              <a:t>Ankara, </a:t>
            </a:r>
            <a:r>
              <a:rPr lang="en-US" sz="5100" dirty="0" err="1" smtClean="0"/>
              <a:t>Boğaziçi</a:t>
            </a:r>
            <a:r>
              <a:rPr lang="en-US" sz="5100" dirty="0" smtClean="0"/>
              <a:t>, </a:t>
            </a:r>
            <a:r>
              <a:rPr lang="en-US" sz="5100" dirty="0" err="1" smtClean="0"/>
              <a:t>Bilkent</a:t>
            </a:r>
            <a:r>
              <a:rPr lang="en-US" sz="5100" dirty="0" smtClean="0"/>
              <a:t>, </a:t>
            </a:r>
            <a:r>
              <a:rPr lang="en-US" sz="5100" dirty="0" err="1" smtClean="0"/>
              <a:t>Bilgi</a:t>
            </a:r>
            <a:r>
              <a:rPr lang="en-US" sz="5100" dirty="0" smtClean="0"/>
              <a:t>, İstanbul </a:t>
            </a:r>
            <a:r>
              <a:rPr lang="en-US" sz="5100" dirty="0" err="1" smtClean="0"/>
              <a:t>Şehir</a:t>
            </a:r>
            <a:r>
              <a:rPr lang="en-US" sz="5100" dirty="0" smtClean="0"/>
              <a:t>, </a:t>
            </a:r>
            <a:r>
              <a:rPr lang="en-US" sz="5100" dirty="0" err="1" smtClean="0"/>
              <a:t>Sabancı</a:t>
            </a:r>
            <a:r>
              <a:rPr lang="en-US" sz="5100" dirty="0" smtClean="0"/>
              <a:t>, TOBB ETU Universities</a:t>
            </a:r>
          </a:p>
          <a:p>
            <a:r>
              <a:rPr lang="en-US" sz="5100" dirty="0" smtClean="0"/>
              <a:t>Think thanks in Istanbul, Ankara and Diyarbakır SETA, DİSA, BETAM</a:t>
            </a:r>
          </a:p>
          <a:p>
            <a:r>
              <a:rPr lang="en-US" sz="5100" dirty="0" smtClean="0"/>
              <a:t>CNN </a:t>
            </a:r>
            <a:r>
              <a:rPr lang="en-US" sz="5100" dirty="0" err="1" smtClean="0"/>
              <a:t>Türk</a:t>
            </a:r>
            <a:r>
              <a:rPr lang="en-US" sz="5100" dirty="0" smtClean="0"/>
              <a:t>, </a:t>
            </a:r>
            <a:r>
              <a:rPr lang="en-US" sz="5100" dirty="0" err="1" smtClean="0"/>
              <a:t>Radikal</a:t>
            </a:r>
            <a:r>
              <a:rPr lang="en-US" sz="5100" dirty="0" smtClean="0"/>
              <a:t>, </a:t>
            </a:r>
            <a:r>
              <a:rPr lang="en-US" sz="5100" dirty="0" err="1" smtClean="0"/>
              <a:t>Bianet</a:t>
            </a:r>
            <a:r>
              <a:rPr lang="en-US" sz="5100" dirty="0" smtClean="0"/>
              <a:t>, IMC TV, </a:t>
            </a:r>
            <a:r>
              <a:rPr lang="en-US" sz="5100" dirty="0" err="1" smtClean="0"/>
              <a:t>Serhat</a:t>
            </a:r>
            <a:r>
              <a:rPr lang="en-US" sz="5100" dirty="0" smtClean="0"/>
              <a:t> TV - Kars</a:t>
            </a:r>
          </a:p>
          <a:p>
            <a:r>
              <a:rPr lang="en-US" sz="5100" dirty="0" smtClean="0"/>
              <a:t>Istanbul Culinary Institute, Earth Association, Van Women’s Association</a:t>
            </a:r>
          </a:p>
          <a:p>
            <a:r>
              <a:rPr lang="en-US" sz="5100" dirty="0" smtClean="0"/>
              <a:t>Association of Armenian Architects and Engineers</a:t>
            </a:r>
          </a:p>
          <a:p>
            <a:r>
              <a:rPr lang="en-US" sz="5100" dirty="0" smtClean="0"/>
              <a:t>Solidarity with Refugees, Soldier Rights, Human Rights Platform</a:t>
            </a:r>
          </a:p>
          <a:p>
            <a:r>
              <a:rPr lang="en-US" sz="5100" dirty="0" smtClean="0"/>
              <a:t>History Foundation, Truth-Memory-Justice Center</a:t>
            </a:r>
          </a:p>
          <a:p>
            <a:r>
              <a:rPr lang="en-US" sz="5100" dirty="0" smtClean="0"/>
              <a:t>İKSV, İstanbul Modern, SALT, Nar Photos, </a:t>
            </a:r>
            <a:r>
              <a:rPr lang="en-US" sz="5100" dirty="0" err="1" smtClean="0"/>
              <a:t>Kalem</a:t>
            </a:r>
            <a:r>
              <a:rPr lang="en-US" sz="5100" dirty="0" smtClean="0"/>
              <a:t> Publishing House</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356019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Who Can Apply?</a:t>
            </a:r>
            <a:endParaRPr lang="en-US" b="1" dirty="0">
              <a:solidFill>
                <a:srgbClr val="4F81BD"/>
              </a:solidFill>
            </a:endParaRPr>
          </a:p>
        </p:txBody>
      </p:sp>
      <p:sp>
        <p:nvSpPr>
          <p:cNvPr id="3" name="Content Placeholder 2"/>
          <p:cNvSpPr>
            <a:spLocks noGrp="1"/>
          </p:cNvSpPr>
          <p:nvPr>
            <p:ph idx="1"/>
          </p:nvPr>
        </p:nvSpPr>
        <p:spPr>
          <a:xfrm>
            <a:off x="457200" y="1600200"/>
            <a:ext cx="8686800" cy="5257800"/>
          </a:xfrm>
        </p:spPr>
        <p:txBody>
          <a:bodyPr>
            <a:normAutofit fontScale="85000" lnSpcReduction="20000"/>
          </a:bodyPr>
          <a:lstStyle/>
          <a:p>
            <a:pPr>
              <a:buFont typeface="Wingdings" charset="2"/>
              <a:buChar char="§"/>
            </a:pPr>
            <a:r>
              <a:rPr lang="en-US" dirty="0" smtClean="0"/>
              <a:t>Academics </a:t>
            </a:r>
            <a:r>
              <a:rPr lang="en-US" dirty="0"/>
              <a:t>and independent researchers</a:t>
            </a:r>
          </a:p>
          <a:p>
            <a:pPr>
              <a:buFont typeface="Wingdings" charset="2"/>
              <a:buChar char="§"/>
            </a:pPr>
            <a:r>
              <a:rPr lang="en-US" dirty="0"/>
              <a:t>Human rights activists, feminists, </a:t>
            </a:r>
            <a:r>
              <a:rPr lang="en-US" dirty="0" smtClean="0"/>
              <a:t>environment </a:t>
            </a:r>
            <a:r>
              <a:rPr lang="en-US" dirty="0"/>
              <a:t>activists</a:t>
            </a:r>
          </a:p>
          <a:p>
            <a:pPr>
              <a:buFont typeface="Wingdings" charset="2"/>
              <a:buChar char="§"/>
            </a:pPr>
            <a:r>
              <a:rPr lang="en-US" dirty="0"/>
              <a:t>Journalists, reporters, photojournalists</a:t>
            </a:r>
          </a:p>
          <a:p>
            <a:pPr>
              <a:buFont typeface="Wingdings" charset="2"/>
              <a:buChar char="§"/>
            </a:pPr>
            <a:r>
              <a:rPr lang="en-US" dirty="0"/>
              <a:t>Photographers, artists in residence, designers, architects</a:t>
            </a:r>
          </a:p>
          <a:p>
            <a:pPr>
              <a:buFont typeface="Wingdings" charset="2"/>
              <a:buChar char="§"/>
            </a:pPr>
            <a:r>
              <a:rPr lang="en-US" dirty="0"/>
              <a:t>Writers, translators</a:t>
            </a:r>
          </a:p>
          <a:p>
            <a:pPr>
              <a:buFont typeface="Wingdings" charset="2"/>
              <a:buChar char="§"/>
            </a:pPr>
            <a:r>
              <a:rPr lang="en-US" dirty="0"/>
              <a:t>Legal experts, public relations experts</a:t>
            </a:r>
          </a:p>
          <a:p>
            <a:pPr>
              <a:buFont typeface="Wingdings" charset="2"/>
              <a:buChar char="§"/>
            </a:pPr>
            <a:r>
              <a:rPr lang="en-US" b="1" dirty="0"/>
              <a:t>Any individual willing to propose his/her own project </a:t>
            </a:r>
            <a:r>
              <a:rPr lang="en-US" b="1" dirty="0" smtClean="0"/>
              <a:t>ideas</a:t>
            </a:r>
          </a:p>
          <a:p>
            <a:pPr marL="0" indent="0">
              <a:buNone/>
            </a:pPr>
            <a:endParaRPr lang="en-US" dirty="0"/>
          </a:p>
          <a:p>
            <a:pPr marL="0" indent="0" algn="ctr">
              <a:buNone/>
            </a:pPr>
            <a:r>
              <a:rPr lang="en-US" dirty="0" smtClean="0"/>
              <a:t>Deadline for applications: </a:t>
            </a:r>
            <a:r>
              <a:rPr lang="en-US" b="1" dirty="0" smtClean="0">
                <a:solidFill>
                  <a:srgbClr val="4F81BD"/>
                </a:solidFill>
              </a:rPr>
              <a:t>July 31, 2014</a:t>
            </a:r>
          </a:p>
          <a:p>
            <a:pPr marL="0" indent="0" algn="ctr">
              <a:buNone/>
            </a:pPr>
            <a:endParaRPr lang="en-US" b="1" dirty="0" smtClean="0"/>
          </a:p>
          <a:p>
            <a:pPr marL="0" indent="0" algn="ctr">
              <a:buNone/>
            </a:pPr>
            <a:r>
              <a:rPr lang="en-US" dirty="0" smtClean="0"/>
              <a:t>Visa, residence, insurance, accommodation, monthly allowance, language school costs are covered</a:t>
            </a:r>
            <a:endParaRPr lang="en-US" dirty="0"/>
          </a:p>
        </p:txBody>
      </p:sp>
    </p:spTree>
    <p:extLst>
      <p:ext uri="{BB962C8B-B14F-4D97-AF65-F5344CB8AC3E}">
        <p14:creationId xmlns:p14="http://schemas.microsoft.com/office/powerpoint/2010/main" val="158989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41977"/>
            <a:ext cx="8229600" cy="1143000"/>
          </a:xfrm>
        </p:spPr>
        <p:txBody>
          <a:bodyPr>
            <a:normAutofit fontScale="90000"/>
          </a:bodyPr>
          <a:lstStyle/>
          <a:p>
            <a:r>
              <a:rPr lang="en-US" b="1" dirty="0" smtClean="0">
                <a:solidFill>
                  <a:schemeClr val="accent1"/>
                </a:solidFill>
              </a:rPr>
              <a:t>ACTIVITIES OF THE TURKEY-BASED MEMBERS OF THE CONSORTIUM</a:t>
            </a:r>
            <a:endParaRPr lang="en-US" b="1" dirty="0">
              <a:solidFill>
                <a:schemeClr val="accent1"/>
              </a:solidFill>
            </a:endParaRPr>
          </a:p>
        </p:txBody>
      </p:sp>
    </p:spTree>
    <p:extLst>
      <p:ext uri="{BB962C8B-B14F-4D97-AF65-F5344CB8AC3E}">
        <p14:creationId xmlns:p14="http://schemas.microsoft.com/office/powerpoint/2010/main" val="3477409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70858"/>
          </a:xfrm>
        </p:spPr>
        <p:txBody>
          <a:bodyPr/>
          <a:lstStyle/>
          <a:p>
            <a:r>
              <a:rPr lang="en-US" dirty="0" smtClean="0"/>
              <a:t/>
            </a:r>
            <a:br>
              <a:rPr lang="en-US" dirty="0" smtClean="0"/>
            </a:br>
            <a:r>
              <a:rPr lang="en-US" dirty="0"/>
              <a:t/>
            </a:r>
            <a:br>
              <a:rPr lang="en-US" dirty="0"/>
            </a:br>
            <a:r>
              <a:rPr lang="en-US" b="1" dirty="0" smtClean="0">
                <a:solidFill>
                  <a:srgbClr val="0070C0"/>
                </a:solidFill>
              </a:rPr>
              <a:t>QUESTIONS?</a:t>
            </a:r>
            <a:br>
              <a:rPr lang="en-US" b="1" dirty="0" smtClean="0">
                <a:solidFill>
                  <a:srgbClr val="0070C0"/>
                </a:solidFill>
              </a:rPr>
            </a:br>
            <a:r>
              <a:rPr lang="hy-AM" b="1" dirty="0" smtClean="0"/>
              <a:t>ՀԱՐՑԵ՞Ր</a:t>
            </a:r>
            <a:endParaRPr lang="en-US" b="1" dirty="0"/>
          </a:p>
        </p:txBody>
      </p:sp>
      <p:sp>
        <p:nvSpPr>
          <p:cNvPr id="3" name="Content Placeholder 2"/>
          <p:cNvSpPr>
            <a:spLocks noGrp="1"/>
          </p:cNvSpPr>
          <p:nvPr>
            <p:ph idx="1"/>
          </p:nvPr>
        </p:nvSpPr>
        <p:spPr>
          <a:xfrm>
            <a:off x="457200" y="5314122"/>
            <a:ext cx="8229600" cy="812041"/>
          </a:xfrm>
        </p:spPr>
        <p:txBody>
          <a:bodyPr/>
          <a:lstStyle/>
          <a:p>
            <a:endParaRPr lang="en-US" dirty="0"/>
          </a:p>
        </p:txBody>
      </p:sp>
    </p:spTree>
    <p:extLst>
      <p:ext uri="{BB962C8B-B14F-4D97-AF65-F5344CB8AC3E}">
        <p14:creationId xmlns:p14="http://schemas.microsoft.com/office/powerpoint/2010/main" val="1073964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4668423"/>
          </a:xfrm>
        </p:spPr>
        <p:txBody>
          <a:bodyPr/>
          <a:lstStyle/>
          <a:p>
            <a:r>
              <a:rPr lang="en-US" dirty="0" smtClean="0"/>
              <a:t/>
            </a:r>
            <a:br>
              <a:rPr lang="en-US" dirty="0" smtClean="0"/>
            </a:br>
            <a:r>
              <a:rPr lang="en-US" b="1" dirty="0" smtClean="0">
                <a:solidFill>
                  <a:srgbClr val="0070C0"/>
                </a:solidFill>
              </a:rPr>
              <a:t>THANK YOU!</a:t>
            </a:r>
            <a:r>
              <a:rPr lang="hy-AM" b="1" dirty="0" smtClean="0">
                <a:solidFill>
                  <a:srgbClr val="0070C0"/>
                </a:solidFill>
              </a:rPr>
              <a:t/>
            </a:r>
            <a:br>
              <a:rPr lang="hy-AM" b="1" dirty="0" smtClean="0">
                <a:solidFill>
                  <a:srgbClr val="0070C0"/>
                </a:solidFill>
              </a:rPr>
            </a:br>
            <a:r>
              <a:rPr lang="hy-AM" b="1" dirty="0" smtClean="0"/>
              <a:t>ՇՆՈՐՀԱԿԱԼՈՒԹՅՈՒՆ</a:t>
            </a:r>
            <a:endParaRPr lang="en-US" b="1" dirty="0"/>
          </a:p>
        </p:txBody>
      </p:sp>
      <p:sp>
        <p:nvSpPr>
          <p:cNvPr id="3" name="Content Placeholder 2"/>
          <p:cNvSpPr>
            <a:spLocks noGrp="1"/>
          </p:cNvSpPr>
          <p:nvPr>
            <p:ph idx="1"/>
          </p:nvPr>
        </p:nvSpPr>
        <p:spPr>
          <a:xfrm>
            <a:off x="457200" y="5459896"/>
            <a:ext cx="8229600" cy="666267"/>
          </a:xfrm>
        </p:spPr>
        <p:txBody>
          <a:bodyPr/>
          <a:lstStyle/>
          <a:p>
            <a:endParaRPr lang="en-US" dirty="0"/>
          </a:p>
        </p:txBody>
      </p:sp>
    </p:spTree>
    <p:extLst>
      <p:ext uri="{BB962C8B-B14F-4D97-AF65-F5344CB8AC3E}">
        <p14:creationId xmlns:p14="http://schemas.microsoft.com/office/powerpoint/2010/main" val="9582409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849" y="66102"/>
            <a:ext cx="8229600" cy="1143000"/>
          </a:xfrm>
        </p:spPr>
        <p:txBody>
          <a:bodyPr>
            <a:normAutofit/>
          </a:bodyPr>
          <a:lstStyle/>
          <a:p>
            <a:r>
              <a:rPr lang="en-US" b="1" dirty="0">
                <a:solidFill>
                  <a:srgbClr val="0070C0"/>
                </a:solidFill>
              </a:rPr>
              <a:t>Anadolu Kültür	</a:t>
            </a:r>
            <a:r>
              <a:rPr lang="en-US" b="1" dirty="0"/>
              <a:t>	</a:t>
            </a:r>
            <a:endParaRPr lang="en-US" sz="3100" b="1" dirty="0"/>
          </a:p>
        </p:txBody>
      </p:sp>
      <p:sp>
        <p:nvSpPr>
          <p:cNvPr id="3" name="Content Placeholder 2"/>
          <p:cNvSpPr>
            <a:spLocks noGrp="1"/>
          </p:cNvSpPr>
          <p:nvPr>
            <p:ph idx="1"/>
          </p:nvPr>
        </p:nvSpPr>
        <p:spPr>
          <a:xfrm>
            <a:off x="457200" y="1209102"/>
            <a:ext cx="8381249" cy="5236565"/>
          </a:xfrm>
        </p:spPr>
        <p:txBody>
          <a:bodyPr numCol="1">
            <a:normAutofit/>
          </a:bodyPr>
          <a:lstStyle/>
          <a:p>
            <a:pPr marL="0" indent="0">
              <a:buNone/>
            </a:pPr>
            <a:r>
              <a:rPr lang="en-US" b="1" dirty="0" smtClean="0"/>
              <a:t>                </a:t>
            </a:r>
            <a:r>
              <a:rPr lang="en-US" b="1" dirty="0" smtClean="0">
                <a:solidFill>
                  <a:srgbClr val="0070C0"/>
                </a:solidFill>
              </a:rPr>
              <a:t>Armenia Turkey Cinema Platform</a:t>
            </a:r>
            <a:endParaRPr lang="hy-AM" b="1" dirty="0" smtClean="0">
              <a:solidFill>
                <a:srgbClr val="0070C0"/>
              </a:solidFill>
            </a:endParaRPr>
          </a:p>
          <a:p>
            <a:pPr marL="0" indent="0">
              <a:buNone/>
            </a:pPr>
            <a:r>
              <a:rPr lang="hy-AM" sz="2600" b="1" dirty="0" smtClean="0"/>
              <a:t>	</a:t>
            </a:r>
            <a:endParaRPr lang="tr-TR" sz="2600" b="1" dirty="0" smtClean="0"/>
          </a:p>
          <a:p>
            <a:pPr marL="0" indent="0">
              <a:buNone/>
            </a:pPr>
            <a:endParaRPr lang="en-US" sz="2600" b="1" dirty="0"/>
          </a:p>
          <a:p>
            <a:pPr marL="0" indent="0">
              <a:buNone/>
            </a:pPr>
            <a:endParaRPr lang="en-US" dirty="0" smtClean="0"/>
          </a:p>
          <a:p>
            <a:endParaRPr lang="en-US" dirty="0" smtClean="0"/>
          </a:p>
          <a:p>
            <a:endParaRPr lang="en-US" dirty="0"/>
          </a:p>
        </p:txBody>
      </p:sp>
      <p:pic>
        <p:nvPicPr>
          <p:cNvPr id="4" name="Picture 3" descr="CP_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2059" y="1844093"/>
            <a:ext cx="5574934" cy="4601573"/>
          </a:xfrm>
          <a:prstGeom prst="rect">
            <a:avLst/>
          </a:prstGeom>
        </p:spPr>
      </p:pic>
    </p:spTree>
    <p:extLst>
      <p:ext uri="{BB962C8B-B14F-4D97-AF65-F5344CB8AC3E}">
        <p14:creationId xmlns:p14="http://schemas.microsoft.com/office/powerpoint/2010/main" val="1209275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0070C0"/>
                </a:solidFill>
              </a:rPr>
              <a:t>Armenia Turkey Cinema </a:t>
            </a:r>
            <a:r>
              <a:rPr lang="en-US" b="1" dirty="0" smtClean="0">
                <a:solidFill>
                  <a:srgbClr val="0070C0"/>
                </a:solidFill>
              </a:rPr>
              <a:t>Platform</a:t>
            </a:r>
            <a:endParaRPr lang="en-US" dirty="0"/>
          </a:p>
        </p:txBody>
      </p:sp>
      <p:sp>
        <p:nvSpPr>
          <p:cNvPr id="3" name="Content Placeholder 2"/>
          <p:cNvSpPr>
            <a:spLocks noGrp="1"/>
          </p:cNvSpPr>
          <p:nvPr>
            <p:ph idx="1"/>
          </p:nvPr>
        </p:nvSpPr>
        <p:spPr>
          <a:xfrm>
            <a:off x="457200" y="1600200"/>
            <a:ext cx="8686800" cy="5074131"/>
          </a:xfrm>
        </p:spPr>
        <p:txBody>
          <a:bodyPr>
            <a:normAutofit lnSpcReduction="10000"/>
          </a:bodyPr>
          <a:lstStyle/>
          <a:p>
            <a:pPr>
              <a:buFont typeface="Wingdings" charset="2"/>
              <a:buChar char="§"/>
            </a:pPr>
            <a:r>
              <a:rPr lang="en-US" dirty="0" smtClean="0"/>
              <a:t>More than 60 film projects</a:t>
            </a:r>
          </a:p>
          <a:p>
            <a:pPr marL="0" indent="0">
              <a:buNone/>
            </a:pPr>
            <a:endParaRPr lang="en-US" dirty="0"/>
          </a:p>
          <a:p>
            <a:pPr>
              <a:buFont typeface="Wingdings" charset="2"/>
              <a:buChar char="§"/>
            </a:pPr>
            <a:r>
              <a:rPr lang="en-US" dirty="0"/>
              <a:t>2 Workshops &amp; Screenings</a:t>
            </a:r>
          </a:p>
          <a:p>
            <a:pPr lvl="1">
              <a:buFont typeface="Wingdings" charset="2"/>
              <a:buChar char="§"/>
            </a:pPr>
            <a:r>
              <a:rPr lang="en-US" sz="3200" dirty="0"/>
              <a:t>Istanbul Film Festival - April 2014 </a:t>
            </a:r>
          </a:p>
          <a:p>
            <a:pPr lvl="1">
              <a:buFont typeface="Wingdings" charset="2"/>
              <a:buChar char="§"/>
            </a:pPr>
            <a:r>
              <a:rPr lang="en-US" sz="3200" dirty="0"/>
              <a:t>Golden Apricot– July </a:t>
            </a:r>
            <a:r>
              <a:rPr lang="en-US" sz="3200" dirty="0" smtClean="0"/>
              <a:t>2014</a:t>
            </a:r>
          </a:p>
          <a:p>
            <a:pPr marL="457200" lvl="1" indent="0">
              <a:buNone/>
            </a:pPr>
            <a:endParaRPr lang="en-US" sz="3200" dirty="0" smtClean="0"/>
          </a:p>
          <a:p>
            <a:pPr>
              <a:buFont typeface="Wingdings" charset="2"/>
              <a:buChar char="§"/>
            </a:pPr>
            <a:r>
              <a:rPr lang="en-US" dirty="0" smtClean="0"/>
              <a:t>Award Winners</a:t>
            </a:r>
          </a:p>
          <a:p>
            <a:pPr lvl="1">
              <a:buFont typeface="Wingdings" charset="2"/>
              <a:buChar char="§"/>
            </a:pPr>
            <a:r>
              <a:rPr lang="en-US" sz="3200" dirty="0" smtClean="0"/>
              <a:t>Eric </a:t>
            </a:r>
            <a:r>
              <a:rPr lang="en-US" sz="3200" dirty="0" err="1" smtClean="0"/>
              <a:t>Nazarian</a:t>
            </a:r>
            <a:r>
              <a:rPr lang="en-US" sz="3200" dirty="0" smtClean="0"/>
              <a:t> – The </a:t>
            </a:r>
            <a:r>
              <a:rPr lang="en-US" sz="3200" dirty="0" err="1" smtClean="0"/>
              <a:t>Oud</a:t>
            </a:r>
            <a:r>
              <a:rPr lang="en-US" sz="3200" dirty="0" smtClean="0"/>
              <a:t> Maker</a:t>
            </a:r>
          </a:p>
          <a:p>
            <a:pPr lvl="1">
              <a:buFont typeface="Wingdings" charset="2"/>
              <a:buChar char="§"/>
            </a:pPr>
            <a:r>
              <a:rPr lang="en-US" sz="3200" dirty="0" err="1" smtClean="0"/>
              <a:t>Sevda</a:t>
            </a:r>
            <a:r>
              <a:rPr lang="en-US" sz="3200" dirty="0" smtClean="0"/>
              <a:t> </a:t>
            </a:r>
            <a:r>
              <a:rPr lang="en-US" sz="3200" dirty="0" err="1" smtClean="0"/>
              <a:t>Usanoğlu</a:t>
            </a:r>
            <a:r>
              <a:rPr lang="en-US" sz="3200" dirty="0" smtClean="0"/>
              <a:t> – A Blurry Pastel Painting</a:t>
            </a:r>
          </a:p>
          <a:p>
            <a:pPr marL="457200" lvl="1" indent="0">
              <a:buNone/>
            </a:pPr>
            <a:endParaRPr lang="en-US" dirty="0"/>
          </a:p>
        </p:txBody>
      </p:sp>
    </p:spTree>
    <p:extLst>
      <p:ext uri="{BB962C8B-B14F-4D97-AF65-F5344CB8AC3E}">
        <p14:creationId xmlns:p14="http://schemas.microsoft.com/office/powerpoint/2010/main" val="99430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Female Minstrels</a:t>
            </a:r>
            <a:endParaRPr lang="en-US" b="1" dirty="0">
              <a:solidFill>
                <a:srgbClr val="4F81BD"/>
              </a:solidFill>
            </a:endParaRPr>
          </a:p>
        </p:txBody>
      </p:sp>
      <p:sp>
        <p:nvSpPr>
          <p:cNvPr id="3" name="Content Placeholder 2"/>
          <p:cNvSpPr>
            <a:spLocks noGrp="1"/>
          </p:cNvSpPr>
          <p:nvPr>
            <p:ph idx="1"/>
          </p:nvPr>
        </p:nvSpPr>
        <p:spPr/>
        <p:txBody>
          <a:bodyPr/>
          <a:lstStyle/>
          <a:p>
            <a:pPr marL="0" indent="0">
              <a:buNone/>
            </a:pPr>
            <a:r>
              <a:rPr lang="en-US" b="1" dirty="0" smtClean="0">
                <a:solidFill>
                  <a:srgbClr val="0070C0"/>
                </a:solidFill>
              </a:rPr>
              <a:t>					  Female </a:t>
            </a:r>
            <a:r>
              <a:rPr lang="en-US" b="1" dirty="0">
                <a:solidFill>
                  <a:srgbClr val="0070C0"/>
                </a:solidFill>
              </a:rPr>
              <a:t>Minstrels</a:t>
            </a:r>
            <a:endParaRPr lang="hy-AM" b="1" dirty="0">
              <a:solidFill>
                <a:srgbClr val="0070C0"/>
              </a:solidFill>
            </a:endParaRPr>
          </a:p>
          <a:p>
            <a:pPr marL="0" indent="0">
              <a:buNone/>
            </a:pPr>
            <a:r>
              <a:rPr lang="hy-AM" sz="2600" b="1" dirty="0"/>
              <a:t>	</a:t>
            </a:r>
            <a:endParaRPr lang="en-US" dirty="0"/>
          </a:p>
        </p:txBody>
      </p:sp>
      <p:pic>
        <p:nvPicPr>
          <p:cNvPr id="4" name="Picture 3" descr="poster_FemaleMinstre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824" y="1143691"/>
            <a:ext cx="7196989" cy="10451910"/>
          </a:xfrm>
          <a:prstGeom prst="rect">
            <a:avLst/>
          </a:prstGeom>
        </p:spPr>
      </p:pic>
    </p:spTree>
    <p:extLst>
      <p:ext uri="{BB962C8B-B14F-4D97-AF65-F5344CB8AC3E}">
        <p14:creationId xmlns:p14="http://schemas.microsoft.com/office/powerpoint/2010/main" val="1933696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4F81BD"/>
                </a:solidFill>
              </a:rPr>
              <a:t>Female Minstrels</a:t>
            </a:r>
            <a:endParaRPr lang="en-US" dirty="0"/>
          </a:p>
        </p:txBody>
      </p:sp>
      <p:sp>
        <p:nvSpPr>
          <p:cNvPr id="3" name="Content Placeholder 2"/>
          <p:cNvSpPr>
            <a:spLocks noGrp="1"/>
          </p:cNvSpPr>
          <p:nvPr>
            <p:ph idx="1"/>
          </p:nvPr>
        </p:nvSpPr>
        <p:spPr>
          <a:xfrm>
            <a:off x="457200" y="1600200"/>
            <a:ext cx="8686800" cy="5049227"/>
          </a:xfrm>
        </p:spPr>
        <p:txBody>
          <a:bodyPr>
            <a:normAutofit lnSpcReduction="10000"/>
          </a:bodyPr>
          <a:lstStyle/>
          <a:p>
            <a:pPr>
              <a:buFont typeface="Wingdings" charset="2"/>
              <a:buChar char="§"/>
            </a:pPr>
            <a:r>
              <a:rPr lang="en-GB" dirty="0" smtClean="0"/>
              <a:t>‘</a:t>
            </a:r>
            <a:r>
              <a:rPr lang="en-GB" dirty="0"/>
              <a:t>From Van to Yerevan</a:t>
            </a:r>
            <a:r>
              <a:rPr lang="en-GB" dirty="0" smtClean="0"/>
              <a:t>’ Concert in Yerevan</a:t>
            </a:r>
          </a:p>
          <a:p>
            <a:pPr lvl="1">
              <a:buFont typeface="Wingdings" charset="2"/>
              <a:buChar char="§"/>
            </a:pPr>
            <a:r>
              <a:rPr lang="en-US" dirty="0"/>
              <a:t>National Center for Chamber </a:t>
            </a:r>
            <a:r>
              <a:rPr lang="en-US" dirty="0" smtClean="0"/>
              <a:t>Music, </a:t>
            </a:r>
            <a:r>
              <a:rPr lang="en-GB" dirty="0" smtClean="0"/>
              <a:t>May 2014 </a:t>
            </a:r>
          </a:p>
          <a:p>
            <a:pPr lvl="1">
              <a:buFont typeface="Wingdings" charset="2"/>
              <a:buChar char="§"/>
            </a:pPr>
            <a:r>
              <a:rPr lang="en-GB" dirty="0" smtClean="0"/>
              <a:t>300 guests, live stream </a:t>
            </a:r>
            <a:r>
              <a:rPr lang="en-GB" dirty="0"/>
              <a:t>by </a:t>
            </a:r>
            <a:r>
              <a:rPr lang="en-GB" dirty="0" err="1" smtClean="0"/>
              <a:t>CivilNet.am</a:t>
            </a:r>
            <a:endParaRPr lang="en-GB" dirty="0" smtClean="0"/>
          </a:p>
          <a:p>
            <a:pPr lvl="1">
              <a:buFont typeface="Wingdings" charset="2"/>
              <a:buChar char="§"/>
            </a:pPr>
            <a:endParaRPr lang="en-GB" dirty="0" smtClean="0"/>
          </a:p>
          <a:p>
            <a:pPr>
              <a:buFont typeface="Wingdings" charset="2"/>
              <a:buChar char="§"/>
            </a:pPr>
            <a:r>
              <a:rPr lang="en-GB" dirty="0" smtClean="0"/>
              <a:t>Next Concerts </a:t>
            </a:r>
            <a:r>
              <a:rPr lang="en-GB" dirty="0"/>
              <a:t>in </a:t>
            </a:r>
            <a:r>
              <a:rPr lang="en-GB" dirty="0" smtClean="0"/>
              <a:t>Istanbul &amp; Van</a:t>
            </a:r>
          </a:p>
          <a:p>
            <a:pPr lvl="1">
              <a:buFont typeface="Wingdings" charset="2"/>
              <a:buChar char="§"/>
            </a:pPr>
            <a:r>
              <a:rPr lang="en-GB" dirty="0" smtClean="0"/>
              <a:t>In September 2014 before the </a:t>
            </a:r>
            <a:r>
              <a:rPr lang="en-US" dirty="0"/>
              <a:t>Armenian Church of the Holy Cross on the </a:t>
            </a:r>
            <a:r>
              <a:rPr lang="en-US" dirty="0" err="1"/>
              <a:t>Akhtamar</a:t>
            </a:r>
            <a:r>
              <a:rPr lang="en-US" dirty="0"/>
              <a:t> </a:t>
            </a:r>
            <a:r>
              <a:rPr lang="en-US" dirty="0" smtClean="0"/>
              <a:t>Island</a:t>
            </a:r>
          </a:p>
          <a:p>
            <a:pPr marL="457200" lvl="1" indent="0">
              <a:buNone/>
            </a:pPr>
            <a:endParaRPr lang="en-GB" dirty="0" smtClean="0"/>
          </a:p>
          <a:p>
            <a:pPr>
              <a:buFont typeface="Wingdings" charset="2"/>
              <a:buChar char="§"/>
            </a:pPr>
            <a:r>
              <a:rPr lang="en-GB" dirty="0" smtClean="0"/>
              <a:t>Village visits, recordings, publication of a book and CD featuring minstrel stories</a:t>
            </a:r>
          </a:p>
          <a:p>
            <a:endParaRPr lang="en-US" dirty="0"/>
          </a:p>
        </p:txBody>
      </p:sp>
    </p:spTree>
    <p:extLst>
      <p:ext uri="{BB962C8B-B14F-4D97-AF65-F5344CB8AC3E}">
        <p14:creationId xmlns:p14="http://schemas.microsoft.com/office/powerpoint/2010/main" val="1779092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4F81BD"/>
                </a:solidFill>
              </a:rPr>
              <a:t>Art and Activism Workshop</a:t>
            </a:r>
            <a:endParaRPr lang="en-US" b="1" dirty="0">
              <a:solidFill>
                <a:srgbClr val="4F81BD"/>
              </a:solidFill>
            </a:endParaRPr>
          </a:p>
        </p:txBody>
      </p:sp>
      <p:sp>
        <p:nvSpPr>
          <p:cNvPr id="3" name="Content Placeholder 2"/>
          <p:cNvSpPr>
            <a:spLocks noGrp="1"/>
          </p:cNvSpPr>
          <p:nvPr>
            <p:ph idx="1"/>
          </p:nvPr>
        </p:nvSpPr>
        <p:spPr>
          <a:xfrm>
            <a:off x="914400" y="1600200"/>
            <a:ext cx="8229600" cy="5257800"/>
          </a:xfrm>
        </p:spPr>
        <p:txBody>
          <a:bodyPr>
            <a:noAutofit/>
          </a:bodyPr>
          <a:lstStyle/>
          <a:p>
            <a:pPr>
              <a:buFont typeface="Wingdings" charset="2"/>
              <a:buChar char="§"/>
            </a:pPr>
            <a:r>
              <a:rPr lang="en-US" sz="3300" dirty="0"/>
              <a:t>A</a:t>
            </a:r>
            <a:r>
              <a:rPr lang="en-US" sz="3300" dirty="0" smtClean="0"/>
              <a:t>ctivists </a:t>
            </a:r>
            <a:r>
              <a:rPr lang="en-US" sz="3300" dirty="0"/>
              <a:t>and artists from Turkey and </a:t>
            </a:r>
            <a:r>
              <a:rPr lang="en-US" sz="3300" dirty="0" smtClean="0"/>
              <a:t>Armenia to discuss the </a:t>
            </a:r>
            <a:r>
              <a:rPr lang="en-US" sz="3300" dirty="0"/>
              <a:t>current problems of both </a:t>
            </a:r>
            <a:r>
              <a:rPr lang="en-US" sz="3300" dirty="0" smtClean="0"/>
              <a:t>countries </a:t>
            </a:r>
            <a:r>
              <a:rPr lang="en-US" sz="3300" dirty="0"/>
              <a:t>and </a:t>
            </a:r>
            <a:r>
              <a:rPr lang="en-US" sz="3300" dirty="0" smtClean="0"/>
              <a:t>produce </a:t>
            </a:r>
            <a:r>
              <a:rPr lang="en-US" sz="3300" dirty="0"/>
              <a:t>joint </a:t>
            </a:r>
            <a:r>
              <a:rPr lang="en-US" sz="3300" dirty="0" smtClean="0"/>
              <a:t>projects</a:t>
            </a:r>
          </a:p>
          <a:p>
            <a:pPr marL="0" indent="0">
              <a:buNone/>
            </a:pPr>
            <a:endParaRPr lang="en-US" sz="3300" dirty="0" smtClean="0"/>
          </a:p>
          <a:p>
            <a:pPr>
              <a:buFont typeface="Wingdings" charset="2"/>
              <a:buChar char="§"/>
            </a:pPr>
            <a:r>
              <a:rPr lang="en-US" sz="3300" dirty="0"/>
              <a:t>H</a:t>
            </a:r>
            <a:r>
              <a:rPr lang="en-US" sz="3300" dirty="0" smtClean="0"/>
              <a:t>uman </a:t>
            </a:r>
            <a:r>
              <a:rPr lang="en-US" sz="3300" dirty="0"/>
              <a:t>rights, urban transformation and environment, minority rights, </a:t>
            </a:r>
            <a:r>
              <a:rPr lang="en-US" sz="3300" dirty="0" smtClean="0"/>
              <a:t>gender</a:t>
            </a:r>
          </a:p>
          <a:p>
            <a:pPr marL="0" indent="0">
              <a:buNone/>
            </a:pPr>
            <a:endParaRPr lang="en-US" sz="3300" dirty="0" smtClean="0"/>
          </a:p>
          <a:p>
            <a:pPr>
              <a:buFont typeface="Wingdings" charset="2"/>
              <a:buChar char="§"/>
            </a:pPr>
            <a:r>
              <a:rPr lang="en-US" sz="3300" dirty="0" smtClean="0"/>
              <a:t>2 Workshops in 2015 : Istanbul &amp; Yerevan</a:t>
            </a:r>
          </a:p>
          <a:p>
            <a:pPr>
              <a:buFont typeface="Wingdings" charset="2"/>
              <a:buChar char="§"/>
            </a:pPr>
            <a:r>
              <a:rPr lang="en-US" sz="3300" dirty="0" smtClean="0"/>
              <a:t>Call for Applications</a:t>
            </a:r>
            <a:endParaRPr lang="en-US" sz="3300" dirty="0"/>
          </a:p>
        </p:txBody>
      </p:sp>
    </p:spTree>
    <p:extLst>
      <p:ext uri="{BB962C8B-B14F-4D97-AF65-F5344CB8AC3E}">
        <p14:creationId xmlns:p14="http://schemas.microsoft.com/office/powerpoint/2010/main" val="1717078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70C0"/>
                </a:solidFill>
              </a:rPr>
              <a:t>Helsinki Citizens’ </a:t>
            </a:r>
            <a:r>
              <a:rPr lang="en-US" b="1" dirty="0" smtClean="0">
                <a:solidFill>
                  <a:srgbClr val="0070C0"/>
                </a:solidFill>
              </a:rPr>
              <a:t>Assembly</a:t>
            </a:r>
            <a:r>
              <a:rPr lang="hy-AM" b="1" dirty="0" smtClean="0">
                <a:solidFill>
                  <a:srgbClr val="0070C0"/>
                </a:solidFill>
              </a:rPr>
              <a:t/>
            </a:r>
            <a:br>
              <a:rPr lang="hy-AM" b="1" dirty="0" smtClean="0">
                <a:solidFill>
                  <a:srgbClr val="0070C0"/>
                </a:solidFill>
              </a:rPr>
            </a:br>
            <a:r>
              <a:rPr lang="en-US" sz="3300" b="1" dirty="0" err="1" smtClean="0">
                <a:solidFill>
                  <a:srgbClr val="0070C0"/>
                </a:solidFill>
              </a:rPr>
              <a:t>YavaşGamats</a:t>
            </a:r>
            <a:r>
              <a:rPr lang="en-US" sz="3300" b="1" dirty="0" smtClean="0">
                <a:solidFill>
                  <a:srgbClr val="0070C0"/>
                </a:solidFill>
              </a:rPr>
              <a:t> </a:t>
            </a:r>
            <a:r>
              <a:rPr lang="en-US" sz="3300" b="1" dirty="0">
                <a:solidFill>
                  <a:srgbClr val="0070C0"/>
                </a:solidFill>
              </a:rPr>
              <a:t>Summer School</a:t>
            </a:r>
            <a:r>
              <a:rPr lang="hy-AM" sz="3300" b="1" dirty="0">
                <a:solidFill>
                  <a:srgbClr val="0070C0"/>
                </a:solidFill>
              </a:rPr>
              <a:t/>
            </a:r>
            <a:br>
              <a:rPr lang="hy-AM" sz="3300" b="1" dirty="0">
                <a:solidFill>
                  <a:srgbClr val="0070C0"/>
                </a:solidFill>
              </a:rPr>
            </a:br>
            <a:endParaRPr lang="en-US" sz="3300" b="1" dirty="0"/>
          </a:p>
        </p:txBody>
      </p:sp>
      <p:sp>
        <p:nvSpPr>
          <p:cNvPr id="3" name="Content Placeholder 2"/>
          <p:cNvSpPr>
            <a:spLocks noGrp="1"/>
          </p:cNvSpPr>
          <p:nvPr>
            <p:ph idx="1"/>
          </p:nvPr>
        </p:nvSpPr>
        <p:spPr>
          <a:xfrm>
            <a:off x="209171" y="1457097"/>
            <a:ext cx="8934829" cy="5257800"/>
          </a:xfrm>
        </p:spPr>
        <p:txBody>
          <a:bodyPr>
            <a:normAutofit fontScale="85000" lnSpcReduction="20000"/>
          </a:bodyPr>
          <a:lstStyle/>
          <a:p>
            <a:pPr>
              <a:buFont typeface="Wingdings" charset="2"/>
              <a:buChar char="§"/>
            </a:pPr>
            <a:r>
              <a:rPr lang="en-US" sz="3900" dirty="0" smtClean="0"/>
              <a:t>In cooperation with Helsinki Citizens’ Assembly </a:t>
            </a:r>
            <a:r>
              <a:rPr lang="en-US" sz="3900" dirty="0" err="1" smtClean="0"/>
              <a:t>Vanadzor</a:t>
            </a:r>
            <a:endParaRPr lang="en-US" sz="3900" dirty="0" smtClean="0"/>
          </a:p>
          <a:p>
            <a:pPr marL="0" indent="0">
              <a:buNone/>
            </a:pPr>
            <a:endParaRPr lang="en-US" sz="3900" dirty="0" smtClean="0"/>
          </a:p>
          <a:p>
            <a:pPr>
              <a:buFont typeface="Wingdings" charset="2"/>
              <a:buChar char="§"/>
            </a:pPr>
            <a:r>
              <a:rPr lang="en-US" sz="3900" dirty="0" smtClean="0"/>
              <a:t>2 one-week Summer Schools for </a:t>
            </a:r>
            <a:r>
              <a:rPr lang="en-US" sz="3900" dirty="0"/>
              <a:t>80 teachers and </a:t>
            </a:r>
            <a:r>
              <a:rPr lang="en-US" sz="3900" dirty="0" smtClean="0"/>
              <a:t>teacher candidates</a:t>
            </a:r>
          </a:p>
          <a:p>
            <a:pPr marL="0" indent="0">
              <a:buNone/>
            </a:pPr>
            <a:endParaRPr lang="en-US" sz="3900" dirty="0" smtClean="0"/>
          </a:p>
          <a:p>
            <a:pPr>
              <a:buFont typeface="Wingdings" charset="2"/>
              <a:buChar char="§"/>
            </a:pPr>
            <a:r>
              <a:rPr lang="en-US" sz="3900" dirty="0" smtClean="0"/>
              <a:t>11-17 August 2014, </a:t>
            </a:r>
            <a:r>
              <a:rPr lang="en-US" sz="3900" dirty="0" err="1" smtClean="0"/>
              <a:t>Kocaeli</a:t>
            </a:r>
            <a:r>
              <a:rPr lang="en-US" sz="3900" dirty="0" smtClean="0"/>
              <a:t>, Turkey</a:t>
            </a:r>
          </a:p>
          <a:p>
            <a:pPr>
              <a:buFont typeface="Wingdings" charset="2"/>
              <a:buChar char="§"/>
            </a:pPr>
            <a:r>
              <a:rPr lang="en-US" sz="3900" dirty="0" smtClean="0"/>
              <a:t>February 2015, Armenia</a:t>
            </a:r>
          </a:p>
          <a:p>
            <a:pPr marL="0" indent="0">
              <a:buNone/>
            </a:pPr>
            <a:endParaRPr lang="en-US" sz="3900" dirty="0" smtClean="0"/>
          </a:p>
          <a:p>
            <a:pPr>
              <a:buFont typeface="Wingdings" charset="2"/>
              <a:buChar char="§"/>
            </a:pPr>
            <a:r>
              <a:rPr lang="en-US" sz="3900" dirty="0" smtClean="0"/>
              <a:t>Workshops &amp; screenings on confidence building, social transformation, democratic citizenship</a:t>
            </a:r>
          </a:p>
          <a:p>
            <a:pPr>
              <a:buFont typeface="Wingdings" charset="2"/>
              <a:buChar char="§"/>
            </a:pPr>
            <a:endParaRPr lang="en-US" dirty="0"/>
          </a:p>
        </p:txBody>
      </p:sp>
    </p:spTree>
    <p:extLst>
      <p:ext uri="{BB962C8B-B14F-4D97-AF65-F5344CB8AC3E}">
        <p14:creationId xmlns:p14="http://schemas.microsoft.com/office/powerpoint/2010/main" val="3544048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06285" cy="1325562"/>
          </a:xfrm>
        </p:spPr>
        <p:txBody>
          <a:bodyPr>
            <a:normAutofit fontScale="90000"/>
          </a:bodyPr>
          <a:lstStyle/>
          <a:p>
            <a:r>
              <a:rPr lang="en-US" b="1" dirty="0" smtClean="0">
                <a:solidFill>
                  <a:srgbClr val="0070C0"/>
                </a:solidFill>
              </a:rPr>
              <a:t>TEPAV</a:t>
            </a:r>
            <a:r>
              <a:rPr lang="hy-AM" b="1" dirty="0" smtClean="0">
                <a:solidFill>
                  <a:srgbClr val="0070C0"/>
                </a:solidFill>
              </a:rPr>
              <a:t/>
            </a:r>
            <a:br>
              <a:rPr lang="hy-AM" b="1" dirty="0" smtClean="0">
                <a:solidFill>
                  <a:srgbClr val="0070C0"/>
                </a:solidFill>
              </a:rPr>
            </a:br>
            <a:r>
              <a:rPr lang="en-US" sz="3900" b="1" dirty="0" smtClean="0">
                <a:solidFill>
                  <a:srgbClr val="0070C0"/>
                </a:solidFill>
              </a:rPr>
              <a:t>Economic </a:t>
            </a:r>
            <a:r>
              <a:rPr lang="en-US" sz="3900" b="1" dirty="0">
                <a:solidFill>
                  <a:srgbClr val="0070C0"/>
                </a:solidFill>
              </a:rPr>
              <a:t>Opportunity Analysis</a:t>
            </a:r>
            <a:r>
              <a:rPr lang="hy-AM" sz="3900" b="1" dirty="0">
                <a:solidFill>
                  <a:srgbClr val="0070C0"/>
                </a:solidFill>
              </a:rPr>
              <a:t/>
            </a:r>
            <a:br>
              <a:rPr lang="hy-AM" sz="3900" b="1" dirty="0">
                <a:solidFill>
                  <a:srgbClr val="0070C0"/>
                </a:solidFill>
              </a:rPr>
            </a:br>
            <a:endParaRPr lang="en-US" sz="3900" b="1" dirty="0"/>
          </a:p>
        </p:txBody>
      </p:sp>
      <p:sp>
        <p:nvSpPr>
          <p:cNvPr id="3" name="Content Placeholder 2"/>
          <p:cNvSpPr>
            <a:spLocks noGrp="1"/>
          </p:cNvSpPr>
          <p:nvPr>
            <p:ph idx="1"/>
          </p:nvPr>
        </p:nvSpPr>
        <p:spPr/>
        <p:txBody>
          <a:bodyPr>
            <a:normAutofit/>
          </a:bodyPr>
          <a:lstStyle/>
          <a:p>
            <a:endParaRPr lang="en-US" b="1" dirty="0" smtClean="0"/>
          </a:p>
          <a:p>
            <a:pPr marL="0" indent="0">
              <a:buNone/>
            </a:pPr>
            <a:r>
              <a:rPr lang="hy-AM" b="1" dirty="0" smtClean="0"/>
              <a:t>	</a:t>
            </a:r>
            <a:endParaRPr lang="en-US" dirty="0"/>
          </a:p>
        </p:txBody>
      </p:sp>
      <p:sp>
        <p:nvSpPr>
          <p:cNvPr id="5" name="TextBox 4"/>
          <p:cNvSpPr txBox="1"/>
          <p:nvPr/>
        </p:nvSpPr>
        <p:spPr>
          <a:xfrm>
            <a:off x="896349" y="1793104"/>
            <a:ext cx="7790451" cy="5078313"/>
          </a:xfrm>
          <a:prstGeom prst="rect">
            <a:avLst/>
          </a:prstGeom>
          <a:noFill/>
        </p:spPr>
        <p:txBody>
          <a:bodyPr wrap="square" rtlCol="0">
            <a:spAutoFit/>
          </a:bodyPr>
          <a:lstStyle/>
          <a:p>
            <a:pPr marL="457200" indent="-457200">
              <a:buFont typeface="Wingdings" charset="2"/>
              <a:buChar char="§"/>
            </a:pPr>
            <a:r>
              <a:rPr lang="en-US" sz="3400" dirty="0" err="1" smtClean="0"/>
              <a:t>Sectoral</a:t>
            </a:r>
            <a:r>
              <a:rPr lang="en-US" sz="3400" dirty="0" smtClean="0"/>
              <a:t> </a:t>
            </a:r>
            <a:r>
              <a:rPr lang="en-US" sz="3400" dirty="0"/>
              <a:t>study exploring opportunities for economic cooperation between SMEs from Turkey and </a:t>
            </a:r>
            <a:r>
              <a:rPr lang="en-US" sz="3400" dirty="0" smtClean="0"/>
              <a:t>Armenia</a:t>
            </a:r>
          </a:p>
          <a:p>
            <a:endParaRPr lang="en-US" sz="3400" dirty="0" smtClean="0"/>
          </a:p>
          <a:p>
            <a:pPr marL="457200" indent="-457200">
              <a:buFont typeface="Wingdings" charset="2"/>
              <a:buChar char="§"/>
            </a:pPr>
            <a:r>
              <a:rPr lang="en-US" sz="3400" dirty="0" smtClean="0"/>
              <a:t>Field interviews </a:t>
            </a:r>
            <a:r>
              <a:rPr lang="en-US" sz="3400" dirty="0"/>
              <a:t>with businesses, </a:t>
            </a:r>
            <a:r>
              <a:rPr lang="en-US" sz="3400" dirty="0" smtClean="0"/>
              <a:t> chambers, local authorities </a:t>
            </a:r>
          </a:p>
          <a:p>
            <a:endParaRPr lang="en-US" sz="3400" dirty="0" smtClean="0"/>
          </a:p>
          <a:p>
            <a:pPr marL="457200" indent="-457200">
              <a:buFont typeface="Wingdings" charset="2"/>
              <a:buChar char="§"/>
            </a:pPr>
            <a:r>
              <a:rPr lang="en-US" sz="3400" dirty="0" smtClean="0"/>
              <a:t>Report featuring barriers</a:t>
            </a:r>
            <a:r>
              <a:rPr lang="en-US" sz="3400" dirty="0"/>
              <a:t>, </a:t>
            </a:r>
            <a:r>
              <a:rPr lang="en-US" sz="3400" dirty="0" smtClean="0"/>
              <a:t>risks</a:t>
            </a:r>
            <a:r>
              <a:rPr lang="en-US" sz="3400" dirty="0"/>
              <a:t>, </a:t>
            </a:r>
            <a:r>
              <a:rPr lang="en-US" sz="3400" dirty="0" smtClean="0"/>
              <a:t>opportunities, and recommendations</a:t>
            </a:r>
            <a:endParaRPr lang="en-US" sz="3400" dirty="0"/>
          </a:p>
          <a:p>
            <a:endParaRPr lang="en-US" dirty="0"/>
          </a:p>
        </p:txBody>
      </p:sp>
    </p:spTree>
    <p:extLst>
      <p:ext uri="{BB962C8B-B14F-4D97-AF65-F5344CB8AC3E}">
        <p14:creationId xmlns:p14="http://schemas.microsoft.com/office/powerpoint/2010/main" val="957892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663</TotalTime>
  <Words>807</Words>
  <Application>Microsoft Office PowerPoint</Application>
  <PresentationFormat>On-screen Show (4:3)</PresentationFormat>
  <Paragraphs>142</Paragraphs>
  <Slides>21</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PowerPoint Presentation</vt:lpstr>
      <vt:lpstr>ACTIVITIES OF THE TURKEY-BASED MEMBERS OF THE CONSORTIUM</vt:lpstr>
      <vt:lpstr>Anadolu Kültür  </vt:lpstr>
      <vt:lpstr>Armenia Turkey Cinema Platform</vt:lpstr>
      <vt:lpstr>Female Minstrels</vt:lpstr>
      <vt:lpstr>Female Minstrels</vt:lpstr>
      <vt:lpstr>Art and Activism Workshop</vt:lpstr>
      <vt:lpstr>Helsinki Citizens’ Assembly YavaşGamats Summer School </vt:lpstr>
      <vt:lpstr>TEPAV Economic Opportunity Analysis </vt:lpstr>
      <vt:lpstr>Hrant Dink Foundation </vt:lpstr>
      <vt:lpstr>Turkey-Armenia Travel Grant </vt:lpstr>
      <vt:lpstr>Turkey-Armenia Travel Grant </vt:lpstr>
      <vt:lpstr>Turkey-Armenia Travel Grant Results in the 1st &amp; 2nd Round</vt:lpstr>
      <vt:lpstr>Experiences are shared</vt:lpstr>
      <vt:lpstr>PowerPoint Presentation</vt:lpstr>
      <vt:lpstr>Turkey-Armenia Fellowship Scheme </vt:lpstr>
      <vt:lpstr>25 Host Organisations in Armenia</vt:lpstr>
      <vt:lpstr>63 Host Organisations in Turkey</vt:lpstr>
      <vt:lpstr>Who Can Apply?</vt:lpstr>
      <vt:lpstr>  QUESTIONS? ՀԱՐՑԵ՞Ր</vt:lpstr>
      <vt:lpstr> THANK YOU! ՇՆՈՐՀԱԿԱԼՈՒԹՅՈՒՆ</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Burcu</dc:creator>
  <cp:lastModifiedBy>Vazgen Karapetyan</cp:lastModifiedBy>
  <cp:revision>165</cp:revision>
  <dcterms:created xsi:type="dcterms:W3CDTF">2014-05-07T02:08:05Z</dcterms:created>
  <dcterms:modified xsi:type="dcterms:W3CDTF">2014-07-18T06:00:17Z</dcterms:modified>
</cp:coreProperties>
</file>