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302" r:id="rId3"/>
    <p:sldId id="262" r:id="rId4"/>
    <p:sldId id="273" r:id="rId5"/>
    <p:sldId id="293" r:id="rId6"/>
    <p:sldId id="294" r:id="rId7"/>
    <p:sldId id="307" r:id="rId8"/>
    <p:sldId id="303" r:id="rId9"/>
    <p:sldId id="265" r:id="rId10"/>
    <p:sldId id="274" r:id="rId11"/>
    <p:sldId id="304" r:id="rId12"/>
    <p:sldId id="305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2" d="100"/>
          <a:sy n="72" d="100"/>
        </p:scale>
        <p:origin x="132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EAD3CB-CFC1-974F-A4F3-EB5AD237B745}" type="datetimeFigureOut">
              <a:rPr lang="en-US" smtClean="0"/>
              <a:t>7/20/2014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40A018-283F-AA4B-8BE7-740B5CED3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266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There is demand from both countries, new actors are willing to take part in the </a:t>
            </a:r>
            <a:r>
              <a:rPr lang="en-US" dirty="0" err="1" smtClean="0"/>
              <a:t>normalisation</a:t>
            </a:r>
            <a:r>
              <a:rPr lang="en-US" dirty="0" smtClean="0"/>
              <a:t> process.</a:t>
            </a:r>
          </a:p>
          <a:p>
            <a:r>
              <a:rPr lang="en-US" baseline="0" dirty="0" smtClean="0"/>
              <a:t>Continued EU-funding and co-funding by other donors will be important and necessary.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40A018-283F-AA4B-8BE7-740B5CED3E2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398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Değerlendirme</a:t>
            </a:r>
            <a:r>
              <a:rPr lang="en-US" dirty="0" smtClean="0"/>
              <a:t> </a:t>
            </a:r>
            <a:r>
              <a:rPr lang="en-US" dirty="0" err="1" smtClean="0"/>
              <a:t>Kurulu</a:t>
            </a:r>
            <a:r>
              <a:rPr lang="en-US" dirty="0" smtClean="0"/>
              <a:t>,  </a:t>
            </a:r>
            <a:r>
              <a:rPr lang="en-US" dirty="0" err="1" smtClean="0"/>
              <a:t>Konsorsiyum</a:t>
            </a:r>
            <a:r>
              <a:rPr lang="en-US" dirty="0" smtClean="0"/>
              <a:t> </a:t>
            </a:r>
            <a:r>
              <a:rPr lang="en-US" dirty="0" err="1" smtClean="0"/>
              <a:t>üyelerinin</a:t>
            </a:r>
            <a:r>
              <a:rPr lang="en-US" dirty="0" smtClean="0"/>
              <a:t> </a:t>
            </a:r>
            <a:r>
              <a:rPr lang="en-US" dirty="0" err="1" smtClean="0"/>
              <a:t>belirleyeceği</a:t>
            </a:r>
            <a:r>
              <a:rPr lang="en-US" baseline="0" dirty="0" smtClean="0"/>
              <a:t> 8 </a:t>
            </a:r>
            <a:r>
              <a:rPr lang="en-US" baseline="0" dirty="0" err="1" smtClean="0"/>
              <a:t>kişiden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oluşacak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Oybirliğiyle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karar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alacak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Değerlendirme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Kuruluna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AB’den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temsilciler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gözlemci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olarak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davet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edilecek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40A018-283F-AA4B-8BE7-740B5CED3E2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9933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AF789-7244-9F44-AF9F-99140FC2E5D6}" type="datetimeFigureOut">
              <a:rPr lang="en-US" smtClean="0"/>
              <a:t>7/20/2014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4AB10-657D-B143-AAB1-FD508A153A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926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AF789-7244-9F44-AF9F-99140FC2E5D6}" type="datetimeFigureOut">
              <a:rPr lang="en-US" smtClean="0"/>
              <a:t>7/20/2014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4AB10-657D-B143-AAB1-FD508A153A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563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AF789-7244-9F44-AF9F-99140FC2E5D6}" type="datetimeFigureOut">
              <a:rPr lang="en-US" smtClean="0"/>
              <a:t>7/20/2014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4AB10-657D-B143-AAB1-FD508A153A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774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AF789-7244-9F44-AF9F-99140FC2E5D6}" type="datetimeFigureOut">
              <a:rPr lang="en-US" smtClean="0"/>
              <a:t>7/20/2014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4AB10-657D-B143-AAB1-FD508A153A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137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AF789-7244-9F44-AF9F-99140FC2E5D6}" type="datetimeFigureOut">
              <a:rPr lang="en-US" smtClean="0"/>
              <a:t>7/20/2014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4AB10-657D-B143-AAB1-FD508A153A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213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AF789-7244-9F44-AF9F-99140FC2E5D6}" type="datetimeFigureOut">
              <a:rPr lang="en-US" smtClean="0"/>
              <a:t>7/20/2014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4AB10-657D-B143-AAB1-FD508A153A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124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AF789-7244-9F44-AF9F-99140FC2E5D6}" type="datetimeFigureOut">
              <a:rPr lang="en-US" smtClean="0"/>
              <a:t>7/20/2014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4AB10-657D-B143-AAB1-FD508A153A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76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AF789-7244-9F44-AF9F-99140FC2E5D6}" type="datetimeFigureOut">
              <a:rPr lang="en-US" smtClean="0"/>
              <a:t>7/20/2014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4AB10-657D-B143-AAB1-FD508A153A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413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AF789-7244-9F44-AF9F-99140FC2E5D6}" type="datetimeFigureOut">
              <a:rPr lang="en-US" smtClean="0"/>
              <a:t>7/20/2014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4AB10-657D-B143-AAB1-FD508A153A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070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AF789-7244-9F44-AF9F-99140FC2E5D6}" type="datetimeFigureOut">
              <a:rPr lang="en-US" smtClean="0"/>
              <a:t>7/20/2014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4AB10-657D-B143-AAB1-FD508A153A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667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AF789-7244-9F44-AF9F-99140FC2E5D6}" type="datetimeFigureOut">
              <a:rPr lang="en-US" smtClean="0"/>
              <a:t>7/20/2014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4AB10-657D-B143-AAB1-FD508A153A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985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1AF789-7244-9F44-AF9F-99140FC2E5D6}" type="datetimeFigureOut">
              <a:rPr lang="en-US" smtClean="0"/>
              <a:t>7/20/2014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E4AB10-657D-B143-AAB1-FD508A153A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977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rmenia-turkey.net" TargetMode="External"/><Relationship Id="rId2" Type="http://schemas.openxmlformats.org/officeDocument/2006/relationships/hyperlink" Target="mailto:info@armenia-turkey.net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grants@epfound.a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grants@hrantdink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336957"/>
            <a:ext cx="6631420" cy="6070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2083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487901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Communication</a:t>
            </a:r>
            <a:r>
              <a:rPr lang="hy-AM" b="1" dirty="0" smtClean="0"/>
              <a:t/>
            </a:r>
            <a:br>
              <a:rPr lang="hy-AM" b="1" dirty="0" smtClean="0"/>
            </a:br>
            <a:r>
              <a:rPr lang="hy-AM" b="1" dirty="0" smtClean="0"/>
              <a:t>Հաղորդակցություն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>
                <a:hlinkClick r:id="rId2"/>
              </a:rPr>
              <a:t>info@armenia-turkey.net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www.armenia-turkey.net</a:t>
            </a:r>
            <a:endParaRPr lang="en-US" dirty="0" smtClean="0"/>
          </a:p>
          <a:p>
            <a:r>
              <a:rPr lang="en-US" dirty="0" smtClean="0"/>
              <a:t>@</a:t>
            </a:r>
            <a:r>
              <a:rPr lang="en-US" dirty="0" err="1" smtClean="0"/>
              <a:t>Armenia_Turkey</a:t>
            </a:r>
            <a:endParaRPr lang="en-US" dirty="0" smtClean="0"/>
          </a:p>
          <a:p>
            <a:r>
              <a:rPr lang="en-US" dirty="0" err="1" smtClean="0"/>
              <a:t>www.facebook.com</a:t>
            </a:r>
            <a:r>
              <a:rPr lang="en-US" dirty="0" smtClean="0"/>
              <a:t>/</a:t>
            </a:r>
            <a:r>
              <a:rPr lang="en-US" dirty="0" err="1" smtClean="0"/>
              <a:t>Armenia.Turkey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417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270858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b="1" dirty="0" smtClean="0">
                <a:solidFill>
                  <a:srgbClr val="0070C0"/>
                </a:solidFill>
              </a:rPr>
              <a:t>QUESTIONS?</a:t>
            </a:r>
            <a:br>
              <a:rPr lang="en-US" b="1" dirty="0" smtClean="0">
                <a:solidFill>
                  <a:srgbClr val="0070C0"/>
                </a:solidFill>
              </a:rPr>
            </a:br>
            <a:r>
              <a:rPr lang="hy-AM" b="1" dirty="0" smtClean="0"/>
              <a:t>ՀԱՐՑԵ՞Ր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14122"/>
            <a:ext cx="8229600" cy="812041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074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4668423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solidFill>
                  <a:srgbClr val="0070C0"/>
                </a:solidFill>
              </a:rPr>
              <a:t>THANK YOU!</a:t>
            </a:r>
            <a:r>
              <a:rPr lang="hy-AM" b="1" dirty="0" smtClean="0">
                <a:solidFill>
                  <a:srgbClr val="0070C0"/>
                </a:solidFill>
              </a:rPr>
              <a:t/>
            </a:r>
            <a:br>
              <a:rPr lang="hy-AM" b="1" dirty="0" smtClean="0">
                <a:solidFill>
                  <a:srgbClr val="0070C0"/>
                </a:solidFill>
              </a:rPr>
            </a:br>
            <a:r>
              <a:rPr lang="hy-AM" b="1" dirty="0" smtClean="0"/>
              <a:t>ՇՆՈՐՀԱԿԱԼՈՒԹՅՈՒՆ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59896"/>
            <a:ext cx="8229600" cy="666267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272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INCLUSIVENESS</a:t>
            </a:r>
            <a:r>
              <a:rPr lang="hy-AM" b="1" dirty="0" smtClean="0">
                <a:solidFill>
                  <a:srgbClr val="0070C0"/>
                </a:solidFill>
              </a:rPr>
              <a:t/>
            </a:r>
            <a:br>
              <a:rPr lang="hy-AM" b="1" dirty="0" smtClean="0">
                <a:solidFill>
                  <a:srgbClr val="0070C0"/>
                </a:solidFill>
              </a:rPr>
            </a:br>
            <a:r>
              <a:rPr lang="hy-AM" b="1" dirty="0" smtClean="0"/>
              <a:t>ՆԵՐԳՐԱՎՎԱԾՈՒԹՅՈՒՆ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 smtClean="0">
                <a:solidFill>
                  <a:srgbClr val="0070C0"/>
                </a:solidFill>
              </a:rPr>
              <a:t>Grant Scheme</a:t>
            </a:r>
            <a:endParaRPr lang="hy-AM" sz="4000" b="1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hy-AM" sz="4000" b="1" dirty="0"/>
              <a:t>Դրամաշնորհային ծրագիր</a:t>
            </a:r>
            <a:endParaRPr lang="en-US" sz="4000" b="1" dirty="0" smtClean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</a:rPr>
              <a:t>To engage </a:t>
            </a:r>
            <a:r>
              <a:rPr lang="en-US" b="1" dirty="0">
                <a:solidFill>
                  <a:srgbClr val="0070C0"/>
                </a:solidFill>
              </a:rPr>
              <a:t>and support </a:t>
            </a:r>
            <a:r>
              <a:rPr lang="en-US" b="1" dirty="0" smtClean="0">
                <a:solidFill>
                  <a:srgbClr val="0070C0"/>
                </a:solidFill>
              </a:rPr>
              <a:t>new actors </a:t>
            </a:r>
            <a:r>
              <a:rPr lang="en-US" b="1" dirty="0">
                <a:solidFill>
                  <a:srgbClr val="0070C0"/>
                </a:solidFill>
              </a:rPr>
              <a:t>in the dialogue process.</a:t>
            </a:r>
            <a:r>
              <a:rPr lang="en-US" dirty="0">
                <a:solidFill>
                  <a:srgbClr val="0070C0"/>
                </a:solidFill>
              </a:rPr>
              <a:t> </a:t>
            </a:r>
            <a:endParaRPr lang="hy-AM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hy-AM" b="1" dirty="0" err="1"/>
              <a:t>Ե</a:t>
            </a:r>
            <a:r>
              <a:rPr lang="en-US" b="1" dirty="0" err="1" smtClean="0"/>
              <a:t>րկխոսության</a:t>
            </a:r>
            <a:r>
              <a:rPr lang="en-US" b="1" dirty="0" smtClean="0"/>
              <a:t> </a:t>
            </a:r>
            <a:r>
              <a:rPr lang="en-US" b="1" dirty="0" err="1"/>
              <a:t>գործընթացում</a:t>
            </a:r>
            <a:r>
              <a:rPr lang="en-US" b="1" dirty="0"/>
              <a:t> </a:t>
            </a:r>
            <a:r>
              <a:rPr lang="en-US" b="1" dirty="0" err="1"/>
              <a:t>ներգրավել</a:t>
            </a:r>
            <a:r>
              <a:rPr lang="en-US" b="1" dirty="0"/>
              <a:t> և </a:t>
            </a:r>
            <a:r>
              <a:rPr lang="en-US" b="1" dirty="0" err="1"/>
              <a:t>աջակցել</a:t>
            </a:r>
            <a:r>
              <a:rPr lang="en-US" b="1" dirty="0"/>
              <a:t> </a:t>
            </a:r>
            <a:r>
              <a:rPr lang="en-US" b="1" dirty="0" err="1"/>
              <a:t>նոր</a:t>
            </a:r>
            <a:r>
              <a:rPr lang="en-US" b="1" dirty="0"/>
              <a:t> </a:t>
            </a:r>
            <a:r>
              <a:rPr lang="en-US" b="1" dirty="0" err="1"/>
              <a:t>դերակատարներին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4213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y-AM" b="1" dirty="0" smtClean="0">
                <a:solidFill>
                  <a:srgbClr val="0070C0"/>
                </a:solidFill>
              </a:rPr>
              <a:t/>
            </a:r>
            <a:br>
              <a:rPr lang="hy-AM" b="1" dirty="0" smtClean="0">
                <a:solidFill>
                  <a:srgbClr val="0070C0"/>
                </a:solidFill>
              </a:rPr>
            </a:br>
            <a:r>
              <a:rPr lang="en-US" b="1" dirty="0" smtClean="0">
                <a:solidFill>
                  <a:srgbClr val="0070C0"/>
                </a:solidFill>
              </a:rPr>
              <a:t>Grant Scheme</a:t>
            </a:r>
            <a:r>
              <a:rPr lang="hy-AM" b="1" dirty="0" smtClean="0">
                <a:solidFill>
                  <a:srgbClr val="0070C0"/>
                </a:solidFill>
              </a:rPr>
              <a:t/>
            </a:r>
            <a:br>
              <a:rPr lang="hy-AM" b="1" dirty="0" smtClean="0">
                <a:solidFill>
                  <a:srgbClr val="0070C0"/>
                </a:solidFill>
              </a:rPr>
            </a:br>
            <a:r>
              <a:rPr lang="hy-AM" b="1" dirty="0"/>
              <a:t>Դրամաշնորհային ծրագիր</a:t>
            </a:r>
            <a:r>
              <a:rPr lang="en-US" b="1" dirty="0"/>
              <a:t/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sz="4000" b="1" dirty="0"/>
          </a:p>
          <a:p>
            <a:pPr marL="0" indent="0">
              <a:buNone/>
            </a:pPr>
            <a:r>
              <a:rPr lang="en-US" sz="4000" b="1" dirty="0" smtClean="0">
                <a:solidFill>
                  <a:srgbClr val="0070C0"/>
                </a:solidFill>
              </a:rPr>
              <a:t>Eligibility:  </a:t>
            </a:r>
            <a:r>
              <a:rPr lang="en-US" sz="4000" dirty="0" smtClean="0">
                <a:solidFill>
                  <a:srgbClr val="0070C0"/>
                </a:solidFill>
              </a:rPr>
              <a:t>Individuals &amp; Organisations </a:t>
            </a:r>
            <a:r>
              <a:rPr lang="en-US" dirty="0" smtClean="0">
                <a:solidFill>
                  <a:srgbClr val="0070C0"/>
                </a:solidFill>
              </a:rPr>
              <a:t>from </a:t>
            </a:r>
            <a:r>
              <a:rPr lang="en-US" b="1" dirty="0">
                <a:solidFill>
                  <a:srgbClr val="0070C0"/>
                </a:solidFill>
              </a:rPr>
              <a:t>Armenia</a:t>
            </a:r>
            <a:r>
              <a:rPr lang="en-US" dirty="0">
                <a:solidFill>
                  <a:srgbClr val="0070C0"/>
                </a:solidFill>
              </a:rPr>
              <a:t> and </a:t>
            </a:r>
            <a:r>
              <a:rPr lang="en-US" b="1" dirty="0">
                <a:solidFill>
                  <a:srgbClr val="0070C0"/>
                </a:solidFill>
              </a:rPr>
              <a:t>Turkey</a:t>
            </a:r>
            <a:r>
              <a:rPr lang="en-US" dirty="0">
                <a:solidFill>
                  <a:srgbClr val="0070C0"/>
                </a:solidFill>
              </a:rPr>
              <a:t> </a:t>
            </a:r>
          </a:p>
          <a:p>
            <a:pPr marL="0" indent="0">
              <a:buNone/>
            </a:pPr>
            <a:r>
              <a:rPr lang="hy-AM" sz="2800" b="1" dirty="0"/>
              <a:t>Դիմել կարող են՝ </a:t>
            </a:r>
            <a:r>
              <a:rPr lang="en-US" sz="2800" dirty="0" err="1"/>
              <a:t>կազմակերպություններ</a:t>
            </a:r>
            <a:r>
              <a:rPr lang="hy-AM" sz="2800" dirty="0"/>
              <a:t> և </a:t>
            </a:r>
            <a:r>
              <a:rPr lang="hy-AM" sz="2800" dirty="0" smtClean="0"/>
              <a:t>անհատներ </a:t>
            </a:r>
            <a:r>
              <a:rPr lang="hy-AM" sz="2800" b="1" dirty="0" smtClean="0"/>
              <a:t>Հայաստանից</a:t>
            </a:r>
            <a:r>
              <a:rPr lang="hy-AM" sz="2800" dirty="0" smtClean="0"/>
              <a:t> և </a:t>
            </a:r>
            <a:r>
              <a:rPr lang="hy-AM" sz="2800" b="1" dirty="0" smtClean="0"/>
              <a:t>Թուրքիայից</a:t>
            </a:r>
            <a:endParaRPr lang="en-US" sz="2800" b="1" dirty="0"/>
          </a:p>
          <a:p>
            <a:pPr marL="0" indent="0">
              <a:buNone/>
            </a:pPr>
            <a:r>
              <a:rPr lang="en-US" sz="4000" b="1" dirty="0" smtClean="0">
                <a:solidFill>
                  <a:srgbClr val="0070C0"/>
                </a:solidFill>
              </a:rPr>
              <a:t>Activities:  </a:t>
            </a:r>
            <a:r>
              <a:rPr lang="en-US" sz="4000" dirty="0" smtClean="0">
                <a:solidFill>
                  <a:srgbClr val="0070C0"/>
                </a:solidFill>
              </a:rPr>
              <a:t>in </a:t>
            </a:r>
            <a:r>
              <a:rPr lang="en-US" sz="4000" b="1" dirty="0" smtClean="0">
                <a:solidFill>
                  <a:srgbClr val="0070C0"/>
                </a:solidFill>
              </a:rPr>
              <a:t>Armenia</a:t>
            </a:r>
            <a:r>
              <a:rPr lang="en-US" sz="4000" dirty="0" smtClean="0">
                <a:solidFill>
                  <a:srgbClr val="0070C0"/>
                </a:solidFill>
              </a:rPr>
              <a:t> and/or </a:t>
            </a:r>
            <a:r>
              <a:rPr lang="en-US" sz="4000" b="1" dirty="0" smtClean="0">
                <a:solidFill>
                  <a:srgbClr val="0070C0"/>
                </a:solidFill>
              </a:rPr>
              <a:t>Turkey</a:t>
            </a:r>
            <a:endParaRPr lang="hy-AM" sz="4000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hy-AM" sz="2800" b="1" dirty="0"/>
              <a:t>Գործողություններ՝ </a:t>
            </a:r>
            <a:r>
              <a:rPr lang="hy-AM" sz="2800" dirty="0"/>
              <a:t>Հայաստանում և Թուրքիայում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69817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Grant Scheme</a:t>
            </a:r>
            <a:r>
              <a:rPr lang="hy-AM" b="1" dirty="0">
                <a:solidFill>
                  <a:srgbClr val="0070C0"/>
                </a:solidFill>
              </a:rPr>
              <a:t/>
            </a:r>
            <a:br>
              <a:rPr lang="hy-AM" b="1" dirty="0">
                <a:solidFill>
                  <a:srgbClr val="0070C0"/>
                </a:solidFill>
              </a:rPr>
            </a:br>
            <a:r>
              <a:rPr lang="hy-AM" b="1" dirty="0"/>
              <a:t>Դրամաշնորհային ծրագիր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68557"/>
            <a:ext cx="8229600" cy="4444405"/>
          </a:xfrm>
        </p:spPr>
        <p:txBody>
          <a:bodyPr>
            <a:normAutofit/>
          </a:bodyPr>
          <a:lstStyle/>
          <a:p>
            <a:r>
              <a:rPr lang="tr-TR" sz="4000" b="1" dirty="0" smtClean="0">
                <a:solidFill>
                  <a:srgbClr val="0070C0"/>
                </a:solidFill>
              </a:rPr>
              <a:t>Total Budget </a:t>
            </a:r>
            <a:r>
              <a:rPr lang="en-US" sz="4000" b="1" dirty="0" smtClean="0">
                <a:solidFill>
                  <a:srgbClr val="0070C0"/>
                </a:solidFill>
              </a:rPr>
              <a:t>Pool:  </a:t>
            </a:r>
            <a:r>
              <a:rPr lang="tr-TR" sz="4000" dirty="0" smtClean="0">
                <a:solidFill>
                  <a:srgbClr val="0070C0"/>
                </a:solidFill>
              </a:rPr>
              <a:t>€ 200.000</a:t>
            </a:r>
          </a:p>
          <a:p>
            <a:pPr marL="0" indent="0">
              <a:buNone/>
            </a:pPr>
            <a:r>
              <a:rPr lang="en-US" sz="2800" b="1" dirty="0" smtClean="0"/>
              <a:t>	</a:t>
            </a:r>
            <a:r>
              <a:rPr lang="hy-AM" sz="2800" b="1" dirty="0" smtClean="0"/>
              <a:t>Ընդհանուր բյուջե</a:t>
            </a:r>
            <a:r>
              <a:rPr lang="hy-AM" sz="2800" b="1" dirty="0"/>
              <a:t>՝ </a:t>
            </a:r>
            <a:r>
              <a:rPr lang="tr-TR" sz="2800" dirty="0"/>
              <a:t>€ 200.000</a:t>
            </a:r>
            <a:endParaRPr lang="en-US" sz="2800" dirty="0"/>
          </a:p>
          <a:p>
            <a:r>
              <a:rPr lang="en-US" sz="4000" b="1" dirty="0" smtClean="0">
                <a:solidFill>
                  <a:srgbClr val="0070C0"/>
                </a:solidFill>
              </a:rPr>
              <a:t>Grant budget:  </a:t>
            </a:r>
            <a:r>
              <a:rPr lang="tr-TR" sz="4000" dirty="0" smtClean="0">
                <a:solidFill>
                  <a:srgbClr val="0070C0"/>
                </a:solidFill>
              </a:rPr>
              <a:t>€ 5</a:t>
            </a:r>
            <a:r>
              <a:rPr lang="en-US" sz="4000" dirty="0" smtClean="0">
                <a:solidFill>
                  <a:srgbClr val="0070C0"/>
                </a:solidFill>
              </a:rPr>
              <a:t>.</a:t>
            </a:r>
            <a:r>
              <a:rPr lang="tr-TR" sz="4000" dirty="0" smtClean="0">
                <a:solidFill>
                  <a:srgbClr val="0070C0"/>
                </a:solidFill>
              </a:rPr>
              <a:t>000</a:t>
            </a:r>
            <a:r>
              <a:rPr lang="en-US" sz="4000" dirty="0" smtClean="0">
                <a:solidFill>
                  <a:srgbClr val="0070C0"/>
                </a:solidFill>
              </a:rPr>
              <a:t> to </a:t>
            </a:r>
            <a:r>
              <a:rPr lang="tr-TR" sz="4000" dirty="0" smtClean="0">
                <a:solidFill>
                  <a:srgbClr val="0070C0"/>
                </a:solidFill>
              </a:rPr>
              <a:t>€ 30.000</a:t>
            </a:r>
            <a:endParaRPr lang="en-US" sz="40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sz="2800" b="1" dirty="0" smtClean="0"/>
              <a:t>	</a:t>
            </a:r>
            <a:r>
              <a:rPr lang="hy-AM" sz="2800" b="1" dirty="0" smtClean="0"/>
              <a:t>Դրամաշնորհի </a:t>
            </a:r>
            <a:r>
              <a:rPr lang="hy-AM" sz="2800" b="1" dirty="0"/>
              <a:t>բյուջե՝ </a:t>
            </a:r>
            <a:r>
              <a:rPr lang="tr-TR" sz="2800" dirty="0"/>
              <a:t>€ 5</a:t>
            </a:r>
            <a:r>
              <a:rPr lang="en-US" sz="2800" dirty="0"/>
              <a:t>.</a:t>
            </a:r>
            <a:r>
              <a:rPr lang="tr-TR" sz="2800" dirty="0"/>
              <a:t>000</a:t>
            </a:r>
            <a:r>
              <a:rPr lang="en-US" sz="2800" dirty="0"/>
              <a:t> to </a:t>
            </a:r>
            <a:r>
              <a:rPr lang="tr-TR" sz="2800" dirty="0"/>
              <a:t>€ 30.000</a:t>
            </a:r>
            <a:endParaRPr lang="en-US" sz="2800" dirty="0"/>
          </a:p>
          <a:p>
            <a:r>
              <a:rPr lang="en-US" sz="4000" b="1" dirty="0" smtClean="0">
                <a:solidFill>
                  <a:srgbClr val="0070C0"/>
                </a:solidFill>
              </a:rPr>
              <a:t>Timeframe:</a:t>
            </a:r>
            <a:r>
              <a:rPr lang="en-US" sz="4000" dirty="0" smtClean="0">
                <a:solidFill>
                  <a:srgbClr val="0070C0"/>
                </a:solidFill>
              </a:rPr>
              <a:t>  July</a:t>
            </a:r>
            <a:r>
              <a:rPr lang="tr-TR" sz="4000" dirty="0" smtClean="0">
                <a:solidFill>
                  <a:srgbClr val="0070C0"/>
                </a:solidFill>
              </a:rPr>
              <a:t> 2014 – May 2015</a:t>
            </a:r>
            <a:endParaRPr lang="tr-TR" sz="40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sz="2800" b="1" dirty="0" smtClean="0"/>
              <a:t>	</a:t>
            </a:r>
            <a:r>
              <a:rPr lang="hy-AM" sz="2800" b="1" dirty="0" smtClean="0"/>
              <a:t>Ժամկետ</a:t>
            </a:r>
            <a:r>
              <a:rPr lang="hy-AM" sz="2800" b="1" dirty="0"/>
              <a:t>՝ </a:t>
            </a:r>
            <a:r>
              <a:rPr lang="en-US" sz="2800" dirty="0"/>
              <a:t>07/2014 – 05/2015</a:t>
            </a:r>
            <a:endParaRPr lang="tr-TR" sz="2800" dirty="0"/>
          </a:p>
          <a:p>
            <a:pPr marL="0" indent="0">
              <a:buNone/>
            </a:pPr>
            <a:endParaRPr lang="en-US" sz="40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31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5774"/>
            <a:ext cx="8229600" cy="201433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Grant Scheme – 1</a:t>
            </a:r>
            <a:r>
              <a:rPr lang="en-US" b="1" baseline="30000" dirty="0" smtClean="0">
                <a:solidFill>
                  <a:srgbClr val="0070C0"/>
                </a:solidFill>
              </a:rPr>
              <a:t>st</a:t>
            </a:r>
            <a:r>
              <a:rPr lang="en-US" b="1" dirty="0" smtClean="0">
                <a:solidFill>
                  <a:srgbClr val="0070C0"/>
                </a:solidFill>
              </a:rPr>
              <a:t> Round</a:t>
            </a:r>
            <a:r>
              <a:rPr lang="hy-AM" b="1" dirty="0">
                <a:solidFill>
                  <a:srgbClr val="0070C0"/>
                </a:solidFill>
              </a:rPr>
              <a:t/>
            </a:r>
            <a:br>
              <a:rPr lang="hy-AM" b="1" dirty="0">
                <a:solidFill>
                  <a:srgbClr val="0070C0"/>
                </a:solidFill>
              </a:rPr>
            </a:br>
            <a:r>
              <a:rPr lang="hy-AM" sz="4000" b="1" dirty="0"/>
              <a:t>Դրամաշնորհային ծրագիր </a:t>
            </a:r>
            <a:br>
              <a:rPr lang="hy-AM" sz="4000" b="1" dirty="0"/>
            </a:br>
            <a:r>
              <a:rPr lang="hy-AM" sz="4000" b="1" dirty="0" smtClean="0"/>
              <a:t>1-ն  </a:t>
            </a:r>
            <a:r>
              <a:rPr lang="hy-AM" sz="4000" b="1" dirty="0"/>
              <a:t>փուլ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60104"/>
            <a:ext cx="8229600" cy="45322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</a:rPr>
              <a:t>57 applications received</a:t>
            </a:r>
            <a:r>
              <a:rPr lang="hy-AM" b="1" dirty="0" smtClean="0">
                <a:solidFill>
                  <a:srgbClr val="0070C0"/>
                </a:solidFill>
              </a:rPr>
              <a:t> </a:t>
            </a:r>
            <a:r>
              <a:rPr lang="hy-AM" b="1" dirty="0" smtClean="0"/>
              <a:t>/ 57 դիմում</a:t>
            </a:r>
            <a:r>
              <a:rPr lang="en-US" b="1" dirty="0" smtClean="0"/>
              <a:t> 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34 from Armenia</a:t>
            </a:r>
            <a:r>
              <a:rPr lang="hy-AM" dirty="0" smtClean="0">
                <a:solidFill>
                  <a:srgbClr val="0070C0"/>
                </a:solidFill>
              </a:rPr>
              <a:t> </a:t>
            </a:r>
            <a:r>
              <a:rPr lang="hy-AM" dirty="0" smtClean="0"/>
              <a:t>/ 34-ը Հայաստանից</a:t>
            </a:r>
            <a:endParaRPr lang="en-US" dirty="0" smtClean="0"/>
          </a:p>
          <a:p>
            <a:r>
              <a:rPr lang="en-US" dirty="0" smtClean="0">
                <a:solidFill>
                  <a:srgbClr val="0070C0"/>
                </a:solidFill>
              </a:rPr>
              <a:t>23 from Turkey</a:t>
            </a:r>
            <a:r>
              <a:rPr lang="hy-AM" dirty="0" smtClean="0">
                <a:solidFill>
                  <a:srgbClr val="0070C0"/>
                </a:solidFill>
              </a:rPr>
              <a:t> </a:t>
            </a:r>
            <a:r>
              <a:rPr lang="hy-AM" dirty="0" smtClean="0"/>
              <a:t>/ 23-ը Թուրքիայից</a:t>
            </a:r>
            <a:endParaRPr lang="en-US" dirty="0" smtClean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</a:rPr>
              <a:t>7 applications recommended for funding: </a:t>
            </a:r>
            <a:endParaRPr lang="hy-AM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hy-AM" b="1" dirty="0" smtClean="0"/>
              <a:t>Երաշխավորվեցին 7-ը դիմում՝</a:t>
            </a:r>
            <a:endParaRPr lang="en-US" b="1" dirty="0" smtClean="0"/>
          </a:p>
          <a:p>
            <a:r>
              <a:rPr lang="en-US" dirty="0" smtClean="0">
                <a:solidFill>
                  <a:srgbClr val="0070C0"/>
                </a:solidFill>
              </a:rPr>
              <a:t>4 from Armenia </a:t>
            </a:r>
            <a:r>
              <a:rPr lang="hy-AM" dirty="0"/>
              <a:t>/ </a:t>
            </a:r>
            <a:r>
              <a:rPr lang="hy-AM" dirty="0" smtClean="0"/>
              <a:t>4-ը </a:t>
            </a:r>
            <a:r>
              <a:rPr lang="hy-AM" dirty="0"/>
              <a:t>Հայաստանից</a:t>
            </a:r>
            <a:endParaRPr lang="en-US" dirty="0" smtClean="0"/>
          </a:p>
          <a:p>
            <a:r>
              <a:rPr lang="en-US" dirty="0" smtClean="0">
                <a:solidFill>
                  <a:srgbClr val="0070C0"/>
                </a:solidFill>
              </a:rPr>
              <a:t>3 from Turkey</a:t>
            </a:r>
            <a:r>
              <a:rPr lang="hy-AM" dirty="0">
                <a:solidFill>
                  <a:srgbClr val="0070C0"/>
                </a:solidFill>
              </a:rPr>
              <a:t> </a:t>
            </a:r>
            <a:r>
              <a:rPr lang="hy-AM" dirty="0"/>
              <a:t>/ </a:t>
            </a:r>
            <a:r>
              <a:rPr lang="hy-AM" dirty="0" smtClean="0"/>
              <a:t>3-ը </a:t>
            </a:r>
            <a:r>
              <a:rPr lang="hy-AM" dirty="0"/>
              <a:t>Թուրքիայից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8090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1</a:t>
            </a:r>
            <a:r>
              <a:rPr lang="en-US" b="1" baseline="30000" dirty="0" smtClean="0">
                <a:solidFill>
                  <a:srgbClr val="0070C0"/>
                </a:solidFill>
              </a:rPr>
              <a:t>st</a:t>
            </a:r>
            <a:r>
              <a:rPr lang="en-US" b="1" dirty="0" smtClean="0">
                <a:solidFill>
                  <a:srgbClr val="0070C0"/>
                </a:solidFill>
              </a:rPr>
              <a:t> Round Selection Results</a:t>
            </a:r>
            <a:r>
              <a:rPr lang="hy-AM" b="1" dirty="0" smtClean="0">
                <a:solidFill>
                  <a:srgbClr val="0070C0"/>
                </a:solidFill>
              </a:rPr>
              <a:t/>
            </a:r>
            <a:br>
              <a:rPr lang="hy-AM" b="1" dirty="0" smtClean="0">
                <a:solidFill>
                  <a:srgbClr val="0070C0"/>
                </a:solidFill>
              </a:rPr>
            </a:br>
            <a:r>
              <a:rPr lang="hy-AM" b="1" dirty="0" smtClean="0"/>
              <a:t>1-ն փուլի արդյունքները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686800" cy="5248205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“</a:t>
            </a:r>
            <a:r>
              <a:rPr lang="en-US" dirty="0">
                <a:solidFill>
                  <a:srgbClr val="0070C0"/>
                </a:solidFill>
              </a:rPr>
              <a:t>Face to </a:t>
            </a:r>
            <a:r>
              <a:rPr lang="en-US" dirty="0" smtClean="0">
                <a:solidFill>
                  <a:srgbClr val="0070C0"/>
                </a:solidFill>
              </a:rPr>
              <a:t>Face” by IMC </a:t>
            </a:r>
            <a:r>
              <a:rPr lang="en-US" dirty="0">
                <a:solidFill>
                  <a:srgbClr val="0070C0"/>
                </a:solidFill>
              </a:rPr>
              <a:t>TV (Turkey</a:t>
            </a:r>
            <a:r>
              <a:rPr lang="en-US" dirty="0" smtClean="0">
                <a:solidFill>
                  <a:srgbClr val="0070C0"/>
                </a:solidFill>
              </a:rPr>
              <a:t>)</a:t>
            </a:r>
            <a:endParaRPr lang="hy-AM" dirty="0" smtClean="0">
              <a:solidFill>
                <a:srgbClr val="0070C0"/>
              </a:solidFill>
            </a:endParaRPr>
          </a:p>
          <a:p>
            <a:pPr marL="0" lvl="0" indent="0">
              <a:buNone/>
            </a:pPr>
            <a:r>
              <a:rPr lang="hy-AM" sz="2400" dirty="0" smtClean="0"/>
              <a:t>	«</a:t>
            </a:r>
            <a:r>
              <a:rPr lang="hy-AM" sz="2400" dirty="0"/>
              <a:t>Դեմ առ դեմ» </a:t>
            </a:r>
            <a:r>
              <a:rPr lang="hy-AM" sz="2400" dirty="0" err="1"/>
              <a:t>ԻՄեՋԷ</a:t>
            </a:r>
            <a:r>
              <a:rPr lang="hy-AM" sz="2400" dirty="0"/>
              <a:t> հեռուստատեսություն (Թուրքիա</a:t>
            </a:r>
            <a:r>
              <a:rPr lang="hy-AM" sz="2400" dirty="0" smtClean="0"/>
              <a:t>)</a:t>
            </a:r>
            <a:endParaRPr lang="en-US" sz="2400" dirty="0" smtClean="0"/>
          </a:p>
          <a:p>
            <a:r>
              <a:rPr lang="en-US" dirty="0" smtClean="0"/>
              <a:t>“</a:t>
            </a:r>
            <a:r>
              <a:rPr lang="en-US" dirty="0" smtClean="0">
                <a:solidFill>
                  <a:srgbClr val="0070C0"/>
                </a:solidFill>
              </a:rPr>
              <a:t>Housing Solutions </a:t>
            </a:r>
            <a:r>
              <a:rPr lang="en-US" dirty="0">
                <a:solidFill>
                  <a:srgbClr val="0070C0"/>
                </a:solidFill>
              </a:rPr>
              <a:t>for the Earthquake-displaced in Van, </a:t>
            </a:r>
            <a:r>
              <a:rPr lang="en-US" dirty="0" smtClean="0">
                <a:solidFill>
                  <a:srgbClr val="0070C0"/>
                </a:solidFill>
              </a:rPr>
              <a:t>Turkey” by Urban </a:t>
            </a:r>
            <a:r>
              <a:rPr lang="en-US" dirty="0">
                <a:solidFill>
                  <a:srgbClr val="0070C0"/>
                </a:solidFill>
              </a:rPr>
              <a:t>Foundation for Sustainable Development (Armenia</a:t>
            </a:r>
            <a:r>
              <a:rPr lang="en-US" dirty="0" smtClean="0">
                <a:solidFill>
                  <a:srgbClr val="0070C0"/>
                </a:solidFill>
              </a:rPr>
              <a:t>)</a:t>
            </a:r>
            <a:endParaRPr lang="hy-AM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hy-AM" sz="2400" dirty="0" smtClean="0"/>
              <a:t>	«</a:t>
            </a:r>
            <a:r>
              <a:rPr lang="hy-AM" sz="2400" dirty="0"/>
              <a:t>Բնակարանային նոր լուծումներ Վանում երկրաշարժից </a:t>
            </a:r>
            <a:r>
              <a:rPr lang="hy-AM" sz="2400" dirty="0" smtClean="0"/>
              <a:t>	տուժածների </a:t>
            </a:r>
            <a:r>
              <a:rPr lang="hy-AM" sz="2400" dirty="0"/>
              <a:t>համար» </a:t>
            </a:r>
            <a:r>
              <a:rPr lang="hy-AM" sz="2400" dirty="0" err="1"/>
              <a:t>Ուրբան</a:t>
            </a:r>
            <a:r>
              <a:rPr lang="hy-AM" sz="2400" dirty="0"/>
              <a:t> հիմնադրամ (Հայաստան</a:t>
            </a:r>
            <a:r>
              <a:rPr lang="hy-AM" sz="2400" dirty="0" smtClean="0"/>
              <a:t>)</a:t>
            </a:r>
            <a:endParaRPr lang="en-US" sz="2400" dirty="0" smtClean="0"/>
          </a:p>
          <a:p>
            <a:r>
              <a:rPr lang="en-US" dirty="0" smtClean="0">
                <a:solidFill>
                  <a:srgbClr val="0070C0"/>
                </a:solidFill>
              </a:rPr>
              <a:t>“</a:t>
            </a:r>
            <a:r>
              <a:rPr lang="en-US" dirty="0">
                <a:solidFill>
                  <a:srgbClr val="0070C0"/>
                </a:solidFill>
              </a:rPr>
              <a:t>Glazed Time - </a:t>
            </a:r>
            <a:r>
              <a:rPr lang="en-US" dirty="0" err="1">
                <a:solidFill>
                  <a:srgbClr val="0070C0"/>
                </a:solidFill>
              </a:rPr>
              <a:t>Sırlanmış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Zaman</a:t>
            </a:r>
            <a:r>
              <a:rPr lang="en-US" dirty="0">
                <a:solidFill>
                  <a:srgbClr val="0070C0"/>
                </a:solidFill>
              </a:rPr>
              <a:t>” by Nar Photos (Turkey</a:t>
            </a:r>
            <a:r>
              <a:rPr lang="en-US" dirty="0" smtClean="0">
                <a:solidFill>
                  <a:srgbClr val="0070C0"/>
                </a:solidFill>
              </a:rPr>
              <a:t>)</a:t>
            </a:r>
            <a:endParaRPr lang="hy-AM" dirty="0" smtClean="0">
              <a:solidFill>
                <a:srgbClr val="0070C0"/>
              </a:solidFill>
            </a:endParaRPr>
          </a:p>
          <a:p>
            <a:pPr marL="0" lvl="0" indent="0">
              <a:buNone/>
            </a:pPr>
            <a:r>
              <a:rPr lang="hy-AM" sz="2400" dirty="0" smtClean="0"/>
              <a:t>	«</a:t>
            </a:r>
            <a:r>
              <a:rPr lang="hy-AM" sz="2400" dirty="0"/>
              <a:t>Ժամանակի փայլը» Նար </a:t>
            </a:r>
            <a:r>
              <a:rPr lang="hy-AM" sz="2400" dirty="0" err="1"/>
              <a:t>Ֆոտոս</a:t>
            </a:r>
            <a:r>
              <a:rPr lang="hy-AM" sz="2400" dirty="0"/>
              <a:t> (Թուրքիա)</a:t>
            </a:r>
            <a:endParaRPr lang="en-US" sz="24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167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1</a:t>
            </a:r>
            <a:r>
              <a:rPr lang="en-US" b="1" baseline="30000" dirty="0">
                <a:solidFill>
                  <a:srgbClr val="0070C0"/>
                </a:solidFill>
              </a:rPr>
              <a:t>st</a:t>
            </a:r>
            <a:r>
              <a:rPr lang="en-US" b="1" dirty="0">
                <a:solidFill>
                  <a:srgbClr val="0070C0"/>
                </a:solidFill>
              </a:rPr>
              <a:t> Round Selection </a:t>
            </a:r>
            <a:r>
              <a:rPr lang="en-US" b="1" dirty="0" smtClean="0">
                <a:solidFill>
                  <a:srgbClr val="0070C0"/>
                </a:solidFill>
              </a:rPr>
              <a:t>Results</a:t>
            </a:r>
            <a:r>
              <a:rPr lang="hy-AM" b="1" dirty="0" smtClean="0">
                <a:solidFill>
                  <a:srgbClr val="0070C0"/>
                </a:solidFill>
              </a:rPr>
              <a:t> </a:t>
            </a:r>
            <a:r>
              <a:rPr lang="en-US" b="1" dirty="0" smtClean="0">
                <a:solidFill>
                  <a:srgbClr val="0070C0"/>
                </a:solidFill>
              </a:rPr>
              <a:t>(cont.)</a:t>
            </a:r>
            <a:r>
              <a:rPr lang="hy-AM" b="1" dirty="0">
                <a:solidFill>
                  <a:srgbClr val="0070C0"/>
                </a:solidFill>
              </a:rPr>
              <a:t/>
            </a:r>
            <a:br>
              <a:rPr lang="hy-AM" b="1" dirty="0">
                <a:solidFill>
                  <a:srgbClr val="0070C0"/>
                </a:solidFill>
              </a:rPr>
            </a:br>
            <a:r>
              <a:rPr lang="hy-AM" b="1" dirty="0"/>
              <a:t>1-ն փուլի արդյունքները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“Platform for Young Environmentalists in Turkey and Armenia” by </a:t>
            </a:r>
            <a:r>
              <a:rPr lang="en-US" dirty="0" err="1">
                <a:solidFill>
                  <a:srgbClr val="0070C0"/>
                </a:solidFill>
              </a:rPr>
              <a:t>Yeryüzü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Derneği</a:t>
            </a:r>
            <a:r>
              <a:rPr lang="en-US" dirty="0">
                <a:solidFill>
                  <a:srgbClr val="0070C0"/>
                </a:solidFill>
              </a:rPr>
              <a:t> - Earth Association (Turkey)</a:t>
            </a:r>
            <a:endParaRPr lang="hy-AM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sz="2600" dirty="0" smtClean="0"/>
              <a:t>	</a:t>
            </a:r>
            <a:r>
              <a:rPr lang="hy-AM" sz="2600" dirty="0" smtClean="0"/>
              <a:t>«</a:t>
            </a:r>
            <a:r>
              <a:rPr lang="hy-AM" sz="2600" dirty="0"/>
              <a:t>Հայաստանի և Թուրքիայի երիտասարդ </a:t>
            </a:r>
            <a:r>
              <a:rPr lang="en-US" sz="2600" dirty="0" smtClean="0"/>
              <a:t>	</a:t>
            </a:r>
            <a:r>
              <a:rPr lang="hy-AM" sz="2600" dirty="0" err="1" smtClean="0"/>
              <a:t>բնապահպանների</a:t>
            </a:r>
            <a:r>
              <a:rPr lang="hy-AM" sz="2600" dirty="0" smtClean="0"/>
              <a:t> </a:t>
            </a:r>
            <a:r>
              <a:rPr lang="hy-AM" sz="2600" dirty="0"/>
              <a:t>հարթակ» </a:t>
            </a:r>
            <a:r>
              <a:rPr lang="hy-AM" sz="2600" dirty="0" err="1"/>
              <a:t>Ըրթ</a:t>
            </a:r>
            <a:r>
              <a:rPr lang="hy-AM" sz="2600" dirty="0"/>
              <a:t> (Երկիր) ասոցիացիա </a:t>
            </a:r>
            <a:r>
              <a:rPr lang="en-US" sz="2600" dirty="0" smtClean="0"/>
              <a:t>	</a:t>
            </a:r>
            <a:r>
              <a:rPr lang="hy-AM" sz="2600" dirty="0" smtClean="0"/>
              <a:t>(</a:t>
            </a:r>
            <a:r>
              <a:rPr lang="hy-AM" sz="2600" dirty="0"/>
              <a:t>Թուրքիա)</a:t>
            </a:r>
            <a:endParaRPr lang="en-US" sz="2600" dirty="0"/>
          </a:p>
          <a:p>
            <a:r>
              <a:rPr lang="en-US" dirty="0">
                <a:solidFill>
                  <a:srgbClr val="0070C0"/>
                </a:solidFill>
              </a:rPr>
              <a:t>“Turkish Women’s Films Program Screening in IWFF KIN” by Legal Gender Cultural Foundation LIZA (Armenia)</a:t>
            </a:r>
          </a:p>
          <a:p>
            <a:pPr marL="0" indent="0">
              <a:buNone/>
            </a:pPr>
            <a:r>
              <a:rPr lang="en-US" sz="2600" dirty="0" smtClean="0"/>
              <a:t>	</a:t>
            </a:r>
            <a:r>
              <a:rPr lang="hy-AM" sz="2600" dirty="0" smtClean="0"/>
              <a:t>«</a:t>
            </a:r>
            <a:r>
              <a:rPr lang="hy-AM" sz="2600" dirty="0"/>
              <a:t>Թուրքիայի կին ռեժիսորների ֆիլմերի ներկայացում </a:t>
            </a:r>
            <a:r>
              <a:rPr lang="en-US" sz="2600" dirty="0" smtClean="0"/>
              <a:t>	</a:t>
            </a:r>
            <a:r>
              <a:rPr lang="hy-AM" sz="2600" dirty="0" smtClean="0"/>
              <a:t>ԿԻՆ </a:t>
            </a:r>
            <a:r>
              <a:rPr lang="hy-AM" sz="2600" dirty="0"/>
              <a:t>փառատոնում» Իրավական </a:t>
            </a:r>
            <a:r>
              <a:rPr lang="hy-AM" sz="2600" dirty="0" err="1"/>
              <a:t>գենդերային</a:t>
            </a:r>
            <a:r>
              <a:rPr lang="hy-AM" sz="2600" dirty="0"/>
              <a:t> </a:t>
            </a:r>
            <a:r>
              <a:rPr lang="en-US" sz="2600" dirty="0" smtClean="0"/>
              <a:t>	</a:t>
            </a:r>
            <a:r>
              <a:rPr lang="hy-AM" sz="2600" dirty="0" smtClean="0"/>
              <a:t>մշակութային </a:t>
            </a:r>
            <a:r>
              <a:rPr lang="hy-AM" sz="2600" dirty="0"/>
              <a:t>հիմնադրամ ԼԻԶԱ  (Հայաստան)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682571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1</a:t>
            </a:r>
            <a:r>
              <a:rPr lang="en-US" b="1" baseline="30000" dirty="0">
                <a:solidFill>
                  <a:srgbClr val="0070C0"/>
                </a:solidFill>
              </a:rPr>
              <a:t>st</a:t>
            </a:r>
            <a:r>
              <a:rPr lang="en-US" b="1" dirty="0">
                <a:solidFill>
                  <a:srgbClr val="0070C0"/>
                </a:solidFill>
              </a:rPr>
              <a:t> Round Selection Results</a:t>
            </a:r>
            <a:r>
              <a:rPr lang="hy-AM" b="1" dirty="0">
                <a:solidFill>
                  <a:srgbClr val="0070C0"/>
                </a:solidFill>
              </a:rPr>
              <a:t> </a:t>
            </a:r>
            <a:r>
              <a:rPr lang="en-US" b="1" dirty="0">
                <a:solidFill>
                  <a:srgbClr val="0070C0"/>
                </a:solidFill>
              </a:rPr>
              <a:t>(cont.)</a:t>
            </a:r>
            <a:r>
              <a:rPr lang="hy-AM" b="1" dirty="0">
                <a:solidFill>
                  <a:srgbClr val="0070C0"/>
                </a:solidFill>
              </a:rPr>
              <a:t/>
            </a:r>
            <a:br>
              <a:rPr lang="hy-AM" b="1" dirty="0">
                <a:solidFill>
                  <a:srgbClr val="0070C0"/>
                </a:solidFill>
              </a:rPr>
            </a:br>
            <a:r>
              <a:rPr lang="hy-AM" b="1" dirty="0"/>
              <a:t>1-ն փուլի արդյունքները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12635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“</a:t>
            </a:r>
            <a:r>
              <a:rPr lang="en-US" dirty="0">
                <a:solidFill>
                  <a:srgbClr val="0070C0"/>
                </a:solidFill>
              </a:rPr>
              <a:t>Cross-cultural Bridge between the Youth of Armenia and Turkey” by </a:t>
            </a:r>
            <a:r>
              <a:rPr lang="en-US" b="1" dirty="0">
                <a:solidFill>
                  <a:srgbClr val="0070C0"/>
                </a:solidFill>
              </a:rPr>
              <a:t>Forum Theater</a:t>
            </a:r>
            <a:r>
              <a:rPr lang="en-US" dirty="0">
                <a:solidFill>
                  <a:srgbClr val="0070C0"/>
                </a:solidFill>
              </a:rPr>
              <a:t> (Armenia</a:t>
            </a:r>
            <a:r>
              <a:rPr lang="en-US" dirty="0" smtClean="0">
                <a:solidFill>
                  <a:srgbClr val="0070C0"/>
                </a:solidFill>
              </a:rPr>
              <a:t>)</a:t>
            </a:r>
          </a:p>
          <a:p>
            <a:pPr marL="0" lvl="0" indent="0">
              <a:buNone/>
            </a:pPr>
            <a:r>
              <a:rPr lang="en-US" sz="2600" dirty="0" smtClean="0"/>
              <a:t>	</a:t>
            </a:r>
            <a:r>
              <a:rPr lang="hy-AM" sz="2600" dirty="0" smtClean="0"/>
              <a:t>«</a:t>
            </a:r>
            <a:r>
              <a:rPr lang="hy-AM" sz="2600" dirty="0"/>
              <a:t>Հայաստանի և Թուրքիայի երիտասարդների </a:t>
            </a:r>
            <a:r>
              <a:rPr lang="en-US" sz="2600" dirty="0" smtClean="0"/>
              <a:t>	</a:t>
            </a:r>
            <a:r>
              <a:rPr lang="hy-AM" sz="2600" dirty="0" err="1" smtClean="0"/>
              <a:t>միջև</a:t>
            </a:r>
            <a:r>
              <a:rPr lang="hy-AM" sz="2600" dirty="0" smtClean="0"/>
              <a:t> </a:t>
            </a:r>
            <a:r>
              <a:rPr lang="hy-AM" sz="2600" dirty="0"/>
              <a:t>մշակութային կապերի հիմնում» Ֆորում </a:t>
            </a:r>
            <a:r>
              <a:rPr lang="en-US" sz="2600" dirty="0" smtClean="0"/>
              <a:t>	</a:t>
            </a:r>
            <a:r>
              <a:rPr lang="hy-AM" sz="2600" dirty="0" smtClean="0"/>
              <a:t>Թատրոն </a:t>
            </a:r>
            <a:r>
              <a:rPr lang="hy-AM" sz="2600" dirty="0"/>
              <a:t>(Հայաստան)</a:t>
            </a:r>
            <a:endParaRPr lang="en-US" sz="2600" dirty="0"/>
          </a:p>
          <a:p>
            <a:r>
              <a:rPr lang="en-US" dirty="0" smtClean="0">
                <a:solidFill>
                  <a:srgbClr val="0070C0"/>
                </a:solidFill>
              </a:rPr>
              <a:t>“</a:t>
            </a:r>
            <a:r>
              <a:rPr lang="en-US" dirty="0">
                <a:solidFill>
                  <a:srgbClr val="0070C0"/>
                </a:solidFill>
              </a:rPr>
              <a:t>Neighbors by Destiny” by </a:t>
            </a:r>
            <a:r>
              <a:rPr lang="en-US" b="1" dirty="0">
                <a:solidFill>
                  <a:srgbClr val="0070C0"/>
                </a:solidFill>
              </a:rPr>
              <a:t>Journalists for the Future</a:t>
            </a:r>
            <a:r>
              <a:rPr lang="en-US" dirty="0">
                <a:solidFill>
                  <a:srgbClr val="0070C0"/>
                </a:solidFill>
              </a:rPr>
              <a:t> (Armenia)  </a:t>
            </a:r>
            <a:endParaRPr lang="en-US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sz="2600" dirty="0" smtClean="0"/>
              <a:t>	</a:t>
            </a:r>
            <a:r>
              <a:rPr lang="hy-AM" sz="2600" dirty="0" smtClean="0"/>
              <a:t>«</a:t>
            </a:r>
            <a:r>
              <a:rPr lang="hy-AM" sz="2600" dirty="0"/>
              <a:t>Ճակատագրով </a:t>
            </a:r>
            <a:r>
              <a:rPr lang="hy-AM" sz="2600" dirty="0" err="1"/>
              <a:t>հարևանները</a:t>
            </a:r>
            <a:r>
              <a:rPr lang="hy-AM" sz="2600" dirty="0"/>
              <a:t>» Լրագրողները </a:t>
            </a:r>
            <a:r>
              <a:rPr lang="en-US" sz="2600" dirty="0" smtClean="0"/>
              <a:t>	</a:t>
            </a:r>
            <a:r>
              <a:rPr lang="hy-AM" sz="2600" dirty="0" smtClean="0"/>
              <a:t>հանուն </a:t>
            </a:r>
            <a:r>
              <a:rPr lang="hy-AM" sz="2600" dirty="0"/>
              <a:t>ապագայի (Հայաստան)</a:t>
            </a:r>
            <a:endParaRPr lang="en-US" sz="26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2902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594" y="10401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Grant Scheme 2</a:t>
            </a:r>
            <a:r>
              <a:rPr lang="en-US" b="1" baseline="30000" dirty="0" smtClean="0">
                <a:solidFill>
                  <a:srgbClr val="0070C0"/>
                </a:solidFill>
              </a:rPr>
              <a:t>nd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smtClean="0">
                <a:solidFill>
                  <a:srgbClr val="0070C0"/>
                </a:solidFill>
              </a:rPr>
              <a:t>Round</a:t>
            </a:r>
            <a:r>
              <a:rPr lang="hy-AM" b="1" dirty="0" smtClean="0">
                <a:solidFill>
                  <a:srgbClr val="0070C0"/>
                </a:solidFill>
              </a:rPr>
              <a:t/>
            </a:r>
            <a:br>
              <a:rPr lang="hy-AM" b="1" dirty="0" smtClean="0">
                <a:solidFill>
                  <a:srgbClr val="0070C0"/>
                </a:solidFill>
              </a:rPr>
            </a:br>
            <a:r>
              <a:rPr lang="hy-AM" sz="3100" b="1" smtClean="0"/>
              <a:t>Դրամաշնորհային ծրագրի </a:t>
            </a:r>
            <a:r>
              <a:rPr lang="hy-AM" sz="3100" b="1" smtClean="0"/>
              <a:t>2-րդ </a:t>
            </a:r>
            <a:r>
              <a:rPr lang="hy-AM" sz="3100" b="1" dirty="0" smtClean="0"/>
              <a:t>փուլ</a:t>
            </a:r>
            <a:endParaRPr lang="en-US" sz="31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594" y="1657887"/>
            <a:ext cx="8490129" cy="5016087"/>
          </a:xfrm>
        </p:spPr>
        <p:txBody>
          <a:bodyPr>
            <a:normAutofit fontScale="32500" lnSpcReduction="20000"/>
          </a:bodyPr>
          <a:lstStyle/>
          <a:p>
            <a:r>
              <a:rPr lang="en-US" sz="8600" b="1" dirty="0" smtClean="0">
                <a:solidFill>
                  <a:srgbClr val="0070C0"/>
                </a:solidFill>
              </a:rPr>
              <a:t>Deadline for Applications: </a:t>
            </a:r>
            <a:r>
              <a:rPr lang="en-US" sz="8600" dirty="0" smtClean="0">
                <a:solidFill>
                  <a:srgbClr val="0070C0"/>
                </a:solidFill>
              </a:rPr>
              <a:t>15 September 2014</a:t>
            </a:r>
          </a:p>
          <a:p>
            <a:pPr marL="0" indent="0">
              <a:buNone/>
            </a:pPr>
            <a:r>
              <a:rPr lang="en-US" sz="7400" b="1" dirty="0" smtClean="0"/>
              <a:t>	</a:t>
            </a:r>
            <a:r>
              <a:rPr lang="hy-AM" sz="7400" b="1" dirty="0" smtClean="0"/>
              <a:t>Ներկայացման </a:t>
            </a:r>
            <a:r>
              <a:rPr lang="hy-AM" sz="7400" b="1" dirty="0"/>
              <a:t>վերջնաժամկետ՝ </a:t>
            </a:r>
            <a:r>
              <a:rPr lang="en-US" sz="7400" b="1" dirty="0" smtClean="0"/>
              <a:t> </a:t>
            </a:r>
            <a:r>
              <a:rPr lang="hy-AM" sz="7400" dirty="0" err="1" smtClean="0"/>
              <a:t>սեպտ</a:t>
            </a:r>
            <a:r>
              <a:rPr lang="en-US" sz="7400" dirty="0" smtClean="0"/>
              <a:t>.</a:t>
            </a:r>
            <a:r>
              <a:rPr lang="hy-AM" sz="7400" dirty="0" smtClean="0"/>
              <a:t> 15-ը</a:t>
            </a:r>
            <a:r>
              <a:rPr lang="en-US" sz="7400" dirty="0" smtClean="0"/>
              <a:t> </a:t>
            </a:r>
            <a:r>
              <a:rPr lang="hy-AM" sz="7400" dirty="0" smtClean="0"/>
              <a:t>2014թ</a:t>
            </a:r>
            <a:endParaRPr lang="en-US" sz="7400" dirty="0"/>
          </a:p>
          <a:p>
            <a:pPr marL="0" indent="0">
              <a:buNone/>
            </a:pPr>
            <a:endParaRPr lang="en-US" sz="7400" dirty="0" smtClean="0"/>
          </a:p>
          <a:p>
            <a:r>
              <a:rPr lang="en-US" sz="8600" b="1" dirty="0">
                <a:solidFill>
                  <a:srgbClr val="0070C0"/>
                </a:solidFill>
              </a:rPr>
              <a:t>Budget: </a:t>
            </a:r>
            <a:r>
              <a:rPr lang="tr-TR" sz="8600" dirty="0">
                <a:solidFill>
                  <a:srgbClr val="0070C0"/>
                </a:solidFill>
              </a:rPr>
              <a:t>€ 5</a:t>
            </a:r>
            <a:r>
              <a:rPr lang="en-US" sz="8600" dirty="0">
                <a:solidFill>
                  <a:srgbClr val="0070C0"/>
                </a:solidFill>
              </a:rPr>
              <a:t>.</a:t>
            </a:r>
            <a:r>
              <a:rPr lang="tr-TR" sz="8600" dirty="0">
                <a:solidFill>
                  <a:srgbClr val="0070C0"/>
                </a:solidFill>
              </a:rPr>
              <a:t>000</a:t>
            </a:r>
            <a:r>
              <a:rPr lang="en-US" sz="8600" dirty="0">
                <a:solidFill>
                  <a:srgbClr val="0070C0"/>
                </a:solidFill>
              </a:rPr>
              <a:t> to </a:t>
            </a:r>
            <a:r>
              <a:rPr lang="tr-TR" sz="8600" dirty="0">
                <a:solidFill>
                  <a:srgbClr val="0070C0"/>
                </a:solidFill>
              </a:rPr>
              <a:t>€ 30.000</a:t>
            </a:r>
            <a:endParaRPr lang="en-US" sz="86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sz="7400" b="1" dirty="0"/>
              <a:t>	</a:t>
            </a:r>
            <a:r>
              <a:rPr lang="hy-AM" sz="7400" b="1" dirty="0"/>
              <a:t>Բյուջե</a:t>
            </a:r>
            <a:r>
              <a:rPr lang="en-US" sz="7400" b="1" dirty="0"/>
              <a:t>: </a:t>
            </a:r>
            <a:r>
              <a:rPr lang="tr-TR" sz="7400" dirty="0"/>
              <a:t>€ 5</a:t>
            </a:r>
            <a:r>
              <a:rPr lang="en-US" sz="7400" dirty="0"/>
              <a:t>.</a:t>
            </a:r>
            <a:r>
              <a:rPr lang="tr-TR" sz="7400" dirty="0"/>
              <a:t>000</a:t>
            </a:r>
            <a:r>
              <a:rPr lang="en-US" sz="7400" dirty="0"/>
              <a:t> to </a:t>
            </a:r>
            <a:r>
              <a:rPr lang="tr-TR" sz="7400" dirty="0"/>
              <a:t>€ 30.000</a:t>
            </a:r>
            <a:endParaRPr lang="en-US" sz="7400" dirty="0"/>
          </a:p>
          <a:p>
            <a:pPr marL="0" indent="0">
              <a:buNone/>
            </a:pPr>
            <a:endParaRPr lang="en-US" sz="7400" dirty="0" smtClean="0"/>
          </a:p>
          <a:p>
            <a:r>
              <a:rPr lang="en-US" sz="8600" b="1" dirty="0">
                <a:solidFill>
                  <a:srgbClr val="0070C0"/>
                </a:solidFill>
              </a:rPr>
              <a:t>Final Date of Activities: </a:t>
            </a:r>
            <a:r>
              <a:rPr lang="en-US" sz="8600" dirty="0">
                <a:solidFill>
                  <a:srgbClr val="0070C0"/>
                </a:solidFill>
              </a:rPr>
              <a:t>30 April 2015</a:t>
            </a:r>
          </a:p>
          <a:p>
            <a:pPr marL="0" indent="0">
              <a:buNone/>
            </a:pPr>
            <a:r>
              <a:rPr lang="en-US" sz="7400" b="1" dirty="0" smtClean="0"/>
              <a:t>	</a:t>
            </a:r>
            <a:r>
              <a:rPr lang="hy-AM" sz="7400" b="1" dirty="0" smtClean="0"/>
              <a:t>Գործողությունների վերջնաժամկետ՝</a:t>
            </a:r>
            <a:r>
              <a:rPr lang="en-US" sz="7400" b="1" dirty="0" smtClean="0"/>
              <a:t> </a:t>
            </a:r>
            <a:r>
              <a:rPr lang="hy-AM" sz="7400" dirty="0" smtClean="0"/>
              <a:t>ապրիլի </a:t>
            </a:r>
            <a:r>
              <a:rPr lang="hy-AM" sz="7400" dirty="0"/>
              <a:t>30 </a:t>
            </a:r>
            <a:r>
              <a:rPr lang="en-US" sz="7400" dirty="0"/>
              <a:t>2015</a:t>
            </a:r>
            <a:r>
              <a:rPr lang="hy-AM" sz="7400" dirty="0"/>
              <a:t>թ</a:t>
            </a:r>
            <a:endParaRPr lang="en-US" sz="7400" dirty="0"/>
          </a:p>
          <a:p>
            <a:pPr marL="0" indent="0">
              <a:buNone/>
            </a:pPr>
            <a:endParaRPr lang="en-US" sz="4500" dirty="0"/>
          </a:p>
          <a:p>
            <a:pPr marL="0" indent="0">
              <a:buNone/>
            </a:pPr>
            <a:r>
              <a:rPr lang="en-US" sz="7400" dirty="0" smtClean="0">
                <a:solidFill>
                  <a:srgbClr val="0070C0"/>
                </a:solidFill>
              </a:rPr>
              <a:t>Armenia-based applications to</a:t>
            </a:r>
            <a:r>
              <a:rPr lang="en-US" sz="7400" dirty="0" smtClean="0"/>
              <a:t> / </a:t>
            </a:r>
            <a:r>
              <a:rPr lang="hy-AM" sz="7400" dirty="0" smtClean="0"/>
              <a:t>Դիմումներ Հայաստանից</a:t>
            </a:r>
            <a:r>
              <a:rPr lang="en-US" sz="7400" dirty="0" smtClean="0"/>
              <a:t>` 							</a:t>
            </a:r>
            <a:r>
              <a:rPr lang="en-US" sz="7400" dirty="0" smtClean="0">
                <a:hlinkClick r:id="rId3"/>
              </a:rPr>
              <a:t>grants@epfound.am</a:t>
            </a:r>
            <a:endParaRPr lang="en-US" sz="7400" dirty="0" smtClean="0"/>
          </a:p>
          <a:p>
            <a:pPr marL="0" indent="0">
              <a:buNone/>
            </a:pPr>
            <a:r>
              <a:rPr lang="en-US" sz="7400" dirty="0" smtClean="0">
                <a:solidFill>
                  <a:srgbClr val="0070C0"/>
                </a:solidFill>
              </a:rPr>
              <a:t>Turkey-based applications to</a:t>
            </a:r>
            <a:r>
              <a:rPr lang="en-US" sz="7400" dirty="0" smtClean="0"/>
              <a:t> / </a:t>
            </a:r>
            <a:r>
              <a:rPr lang="hy-AM" sz="7400" dirty="0"/>
              <a:t>Դիմումներ Թուրքիայից՝ </a:t>
            </a:r>
            <a:r>
              <a:rPr lang="en-US" sz="7400" dirty="0" smtClean="0"/>
              <a:t>								</a:t>
            </a:r>
            <a:r>
              <a:rPr lang="en-US" sz="7400" dirty="0" smtClean="0">
                <a:hlinkClick r:id="rId4"/>
              </a:rPr>
              <a:t>grants@hrantdink.org</a:t>
            </a:r>
            <a:endParaRPr lang="en-US" sz="7400" dirty="0" smtClean="0"/>
          </a:p>
          <a:p>
            <a:pPr marL="0" indent="0">
              <a:buNone/>
            </a:pPr>
            <a:endParaRPr lang="en-US" sz="45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4130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558</TotalTime>
  <Words>248</Words>
  <Application>Microsoft Office PowerPoint</Application>
  <PresentationFormat>On-screen Show (4:3)</PresentationFormat>
  <Paragraphs>70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PowerPoint Presentation</vt:lpstr>
      <vt:lpstr>INCLUSIVENESS ՆԵՐԳՐԱՎՎԱԾՈՒԹՅՈՒՆ</vt:lpstr>
      <vt:lpstr> Grant Scheme Դրամաշնորհային ծրագիր </vt:lpstr>
      <vt:lpstr>Grant Scheme Դրամաշնորհային ծրագիր</vt:lpstr>
      <vt:lpstr>Grant Scheme – 1st Round Դրամաշնորհային ծրագիր  1-ն  փուլ</vt:lpstr>
      <vt:lpstr>1st Round Selection Results 1-ն փուլի արդյունքները</vt:lpstr>
      <vt:lpstr>1st Round Selection Results (cont.) 1-ն փուլի արդյունքները</vt:lpstr>
      <vt:lpstr>1st Round Selection Results (cont.) 1-ն փուլի արդյունքները</vt:lpstr>
      <vt:lpstr>Grant Scheme 2nd Round Դրամաշնորհային ծրագրի 2-րդ փուլ</vt:lpstr>
      <vt:lpstr>Communication Հաղորդակցություն</vt:lpstr>
      <vt:lpstr>  QUESTIONS? ՀԱՐՑԵ՞Ր</vt:lpstr>
      <vt:lpstr> THANK YOU! ՇՆՈՐՀԱԿԱԼՈՒԹՅՈՒՆ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Burcu</dc:creator>
  <cp:lastModifiedBy>Vazgen Karapetyan</cp:lastModifiedBy>
  <cp:revision>138</cp:revision>
  <dcterms:created xsi:type="dcterms:W3CDTF">2014-05-07T02:08:05Z</dcterms:created>
  <dcterms:modified xsi:type="dcterms:W3CDTF">2014-07-20T11:06:58Z</dcterms:modified>
</cp:coreProperties>
</file>